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43"/>
  </p:notesMasterIdLst>
  <p:handoutMasterIdLst>
    <p:handoutMasterId r:id="rId44"/>
  </p:handoutMasterIdLst>
  <p:sldIdLst>
    <p:sldId id="456" r:id="rId6"/>
    <p:sldId id="457" r:id="rId7"/>
    <p:sldId id="459" r:id="rId8"/>
    <p:sldId id="461" r:id="rId9"/>
    <p:sldId id="462" r:id="rId10"/>
    <p:sldId id="464" r:id="rId11"/>
    <p:sldId id="488" r:id="rId12"/>
    <p:sldId id="489" r:id="rId13"/>
    <p:sldId id="490" r:id="rId14"/>
    <p:sldId id="491" r:id="rId15"/>
    <p:sldId id="480" r:id="rId16"/>
    <p:sldId id="481" r:id="rId17"/>
    <p:sldId id="482" r:id="rId18"/>
    <p:sldId id="483" r:id="rId19"/>
    <p:sldId id="484" r:id="rId20"/>
    <p:sldId id="465" r:id="rId21"/>
    <p:sldId id="440" r:id="rId22"/>
    <p:sldId id="466" r:id="rId23"/>
    <p:sldId id="435" r:id="rId24"/>
    <p:sldId id="467" r:id="rId25"/>
    <p:sldId id="468" r:id="rId26"/>
    <p:sldId id="436" r:id="rId27"/>
    <p:sldId id="469" r:id="rId28"/>
    <p:sldId id="478" r:id="rId29"/>
    <p:sldId id="437" r:id="rId30"/>
    <p:sldId id="470" r:id="rId31"/>
    <p:sldId id="471" r:id="rId32"/>
    <p:sldId id="438" r:id="rId33"/>
    <p:sldId id="472" r:id="rId34"/>
    <p:sldId id="479" r:id="rId35"/>
    <p:sldId id="439" r:id="rId36"/>
    <p:sldId id="473" r:id="rId37"/>
    <p:sldId id="474" r:id="rId38"/>
    <p:sldId id="485" r:id="rId39"/>
    <p:sldId id="486" r:id="rId40"/>
    <p:sldId id="426" r:id="rId41"/>
    <p:sldId id="477" r:id="rId42"/>
  </p:sldIdLst>
  <p:sldSz cx="12192000" cy="6858000"/>
  <p:notesSz cx="6881813" cy="10002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841395-0035-48B9-95E4-15B368B4A2B5}" v="20" dt="2026-04-30T20:42:51.8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824" autoAdjust="0"/>
    <p:restoredTop sz="88889" autoAdjust="0"/>
  </p:normalViewPr>
  <p:slideViewPr>
    <p:cSldViewPr snapToGrid="0">
      <p:cViewPr>
        <p:scale>
          <a:sx n="68" d="100"/>
          <a:sy n="68" d="100"/>
        </p:scale>
        <p:origin x="859" y="1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90" d="100"/>
        <a:sy n="90" d="100"/>
      </p:scale>
      <p:origin x="0" y="0"/>
    </p:cViewPr>
  </p:sorterViewPr>
  <p:notesViewPr>
    <p:cSldViewPr snapToGrid="0">
      <p:cViewPr>
        <p:scale>
          <a:sx n="90" d="100"/>
          <a:sy n="90" d="100"/>
        </p:scale>
        <p:origin x="2106" y="-87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y Carter" userId="1f161eda-9c8b-447b-bfc0-a9a0e1fa1ceb" providerId="ADAL" clId="{1A841395-0035-48B9-95E4-15B368B4A2B5}"/>
    <pc:docChg chg="undo custSel addSld delSld modSld sldOrd">
      <pc:chgData name="Holly Carter" userId="1f161eda-9c8b-447b-bfc0-a9a0e1fa1ceb" providerId="ADAL" clId="{1A841395-0035-48B9-95E4-15B368B4A2B5}" dt="2026-04-30T20:47:26.714" v="431"/>
      <pc:docMkLst>
        <pc:docMk/>
      </pc:docMkLst>
      <pc:sldChg chg="ord">
        <pc:chgData name="Holly Carter" userId="1f161eda-9c8b-447b-bfc0-a9a0e1fa1ceb" providerId="ADAL" clId="{1A841395-0035-48B9-95E4-15B368B4A2B5}" dt="2026-04-30T20:47:26.714" v="431"/>
        <pc:sldMkLst>
          <pc:docMk/>
          <pc:sldMk cId="3729258603" sldId="426"/>
        </pc:sldMkLst>
      </pc:sldChg>
      <pc:sldChg chg="del">
        <pc:chgData name="Holly Carter" userId="1f161eda-9c8b-447b-bfc0-a9a0e1fa1ceb" providerId="ADAL" clId="{1A841395-0035-48B9-95E4-15B368B4A2B5}" dt="2026-04-30T15:56:55.951" v="0" actId="47"/>
        <pc:sldMkLst>
          <pc:docMk/>
          <pc:sldMk cId="3105449809" sldId="430"/>
        </pc:sldMkLst>
      </pc:sldChg>
      <pc:sldChg chg="modSp mod">
        <pc:chgData name="Holly Carter" userId="1f161eda-9c8b-447b-bfc0-a9a0e1fa1ceb" providerId="ADAL" clId="{1A841395-0035-48B9-95E4-15B368B4A2B5}" dt="2026-04-30T17:44:52.751" v="6" actId="20577"/>
        <pc:sldMkLst>
          <pc:docMk/>
          <pc:sldMk cId="159496751" sldId="439"/>
        </pc:sldMkLst>
        <pc:spChg chg="mod">
          <ac:chgData name="Holly Carter" userId="1f161eda-9c8b-447b-bfc0-a9a0e1fa1ceb" providerId="ADAL" clId="{1A841395-0035-48B9-95E4-15B368B4A2B5}" dt="2026-04-30T17:44:50.248" v="5" actId="20577"/>
          <ac:spMkLst>
            <pc:docMk/>
            <pc:sldMk cId="159496751" sldId="439"/>
            <ac:spMk id="3" creationId="{00000000-0000-0000-0000-000000000000}"/>
          </ac:spMkLst>
        </pc:spChg>
        <pc:spChg chg="mod">
          <ac:chgData name="Holly Carter" userId="1f161eda-9c8b-447b-bfc0-a9a0e1fa1ceb" providerId="ADAL" clId="{1A841395-0035-48B9-95E4-15B368B4A2B5}" dt="2026-04-30T17:44:52.751" v="6" actId="20577"/>
          <ac:spMkLst>
            <pc:docMk/>
            <pc:sldMk cId="159496751" sldId="439"/>
            <ac:spMk id="8" creationId="{00000000-0000-0000-0000-000000000000}"/>
          </ac:spMkLst>
        </pc:spChg>
      </pc:sldChg>
      <pc:sldChg chg="del">
        <pc:chgData name="Holly Carter" userId="1f161eda-9c8b-447b-bfc0-a9a0e1fa1ceb" providerId="ADAL" clId="{1A841395-0035-48B9-95E4-15B368B4A2B5}" dt="2026-04-30T17:44:27.820" v="1" actId="47"/>
        <pc:sldMkLst>
          <pc:docMk/>
          <pc:sldMk cId="3741929187" sldId="452"/>
        </pc:sldMkLst>
      </pc:sldChg>
      <pc:sldChg chg="modSp mod">
        <pc:chgData name="Holly Carter" userId="1f161eda-9c8b-447b-bfc0-a9a0e1fa1ceb" providerId="ADAL" clId="{1A841395-0035-48B9-95E4-15B368B4A2B5}" dt="2026-04-30T20:44:17.086" v="403" actId="1076"/>
        <pc:sldMkLst>
          <pc:docMk/>
          <pc:sldMk cId="2768448741" sldId="457"/>
        </pc:sldMkLst>
        <pc:spChg chg="mod">
          <ac:chgData name="Holly Carter" userId="1f161eda-9c8b-447b-bfc0-a9a0e1fa1ceb" providerId="ADAL" clId="{1A841395-0035-48B9-95E4-15B368B4A2B5}" dt="2026-04-30T20:44:17.086" v="403" actId="1076"/>
          <ac:spMkLst>
            <pc:docMk/>
            <pc:sldMk cId="2768448741" sldId="457"/>
            <ac:spMk id="3" creationId="{00000000-0000-0000-0000-000000000000}"/>
          </ac:spMkLst>
        </pc:spChg>
      </pc:sldChg>
      <pc:sldChg chg="modSp mod">
        <pc:chgData name="Holly Carter" userId="1f161eda-9c8b-447b-bfc0-a9a0e1fa1ceb" providerId="ADAL" clId="{1A841395-0035-48B9-95E4-15B368B4A2B5}" dt="2026-04-30T20:44:37.772" v="409" actId="20577"/>
        <pc:sldMkLst>
          <pc:docMk/>
          <pc:sldMk cId="2151011300" sldId="459"/>
        </pc:sldMkLst>
        <pc:spChg chg="mod">
          <ac:chgData name="Holly Carter" userId="1f161eda-9c8b-447b-bfc0-a9a0e1fa1ceb" providerId="ADAL" clId="{1A841395-0035-48B9-95E4-15B368B4A2B5}" dt="2026-04-30T20:44:37.772" v="409" actId="20577"/>
          <ac:spMkLst>
            <pc:docMk/>
            <pc:sldMk cId="2151011300" sldId="459"/>
            <ac:spMk id="4" creationId="{00000000-0000-0000-0000-000000000000}"/>
          </ac:spMkLst>
        </pc:spChg>
      </pc:sldChg>
      <pc:sldChg chg="modSp mod">
        <pc:chgData name="Holly Carter" userId="1f161eda-9c8b-447b-bfc0-a9a0e1fa1ceb" providerId="ADAL" clId="{1A841395-0035-48B9-95E4-15B368B4A2B5}" dt="2026-04-30T20:46:24.928" v="429" actId="14100"/>
        <pc:sldMkLst>
          <pc:docMk/>
          <pc:sldMk cId="1329418236" sldId="464"/>
        </pc:sldMkLst>
        <pc:spChg chg="mod">
          <ac:chgData name="Holly Carter" userId="1f161eda-9c8b-447b-bfc0-a9a0e1fa1ceb" providerId="ADAL" clId="{1A841395-0035-48B9-95E4-15B368B4A2B5}" dt="2026-04-30T20:46:04.479" v="426" actId="20577"/>
          <ac:spMkLst>
            <pc:docMk/>
            <pc:sldMk cId="1329418236" sldId="464"/>
            <ac:spMk id="3" creationId="{00000000-0000-0000-0000-000000000000}"/>
          </ac:spMkLst>
        </pc:spChg>
        <pc:spChg chg="mod">
          <ac:chgData name="Holly Carter" userId="1f161eda-9c8b-447b-bfc0-a9a0e1fa1ceb" providerId="ADAL" clId="{1A841395-0035-48B9-95E4-15B368B4A2B5}" dt="2026-04-30T20:46:24.928" v="429" actId="14100"/>
          <ac:spMkLst>
            <pc:docMk/>
            <pc:sldMk cId="1329418236" sldId="464"/>
            <ac:spMk id="6" creationId="{00000000-0000-0000-0000-000000000000}"/>
          </ac:spMkLst>
        </pc:spChg>
      </pc:sldChg>
      <pc:sldChg chg="del">
        <pc:chgData name="Holly Carter" userId="1f161eda-9c8b-447b-bfc0-a9a0e1fa1ceb" providerId="ADAL" clId="{1A841395-0035-48B9-95E4-15B368B4A2B5}" dt="2026-04-30T17:46:33.923" v="7" actId="47"/>
        <pc:sldMkLst>
          <pc:docMk/>
          <pc:sldMk cId="1043187512" sldId="475"/>
        </pc:sldMkLst>
      </pc:sldChg>
      <pc:sldChg chg="addSp modSp new mod">
        <pc:chgData name="Holly Carter" userId="1f161eda-9c8b-447b-bfc0-a9a0e1fa1ceb" providerId="ADAL" clId="{1A841395-0035-48B9-95E4-15B368B4A2B5}" dt="2026-04-30T20:26:30.320" v="240" actId="1076"/>
        <pc:sldMkLst>
          <pc:docMk/>
          <pc:sldMk cId="2375467314" sldId="485"/>
        </pc:sldMkLst>
        <pc:spChg chg="mod">
          <ac:chgData name="Holly Carter" userId="1f161eda-9c8b-447b-bfc0-a9a0e1fa1ceb" providerId="ADAL" clId="{1A841395-0035-48B9-95E4-15B368B4A2B5}" dt="2026-04-30T20:09:15.721" v="31" actId="108"/>
          <ac:spMkLst>
            <pc:docMk/>
            <pc:sldMk cId="2375467314" sldId="485"/>
            <ac:spMk id="2" creationId="{1C777D32-18C3-76A2-E93F-E8875656C17D}"/>
          </ac:spMkLst>
        </pc:spChg>
        <pc:spChg chg="mod">
          <ac:chgData name="Holly Carter" userId="1f161eda-9c8b-447b-bfc0-a9a0e1fa1ceb" providerId="ADAL" clId="{1A841395-0035-48B9-95E4-15B368B4A2B5}" dt="2026-04-30T20:26:30.320" v="240" actId="1076"/>
          <ac:spMkLst>
            <pc:docMk/>
            <pc:sldMk cId="2375467314" sldId="485"/>
            <ac:spMk id="3" creationId="{D3BDA9A1-653F-45C2-7917-80EE0078FC92}"/>
          </ac:spMkLst>
        </pc:spChg>
        <pc:picChg chg="add mod">
          <ac:chgData name="Holly Carter" userId="1f161eda-9c8b-447b-bfc0-a9a0e1fa1ceb" providerId="ADAL" clId="{1A841395-0035-48B9-95E4-15B368B4A2B5}" dt="2026-04-30T20:08:50.573" v="9"/>
          <ac:picMkLst>
            <pc:docMk/>
            <pc:sldMk cId="2375467314" sldId="485"/>
            <ac:picMk id="4" creationId="{450344A4-20F4-7CA1-5A90-2498091AEBED}"/>
          </ac:picMkLst>
        </pc:picChg>
      </pc:sldChg>
      <pc:sldChg chg="modSp add mod">
        <pc:chgData name="Holly Carter" userId="1f161eda-9c8b-447b-bfc0-a9a0e1fa1ceb" providerId="ADAL" clId="{1A841395-0035-48B9-95E4-15B368B4A2B5}" dt="2026-04-30T20:25:22.360" v="195" actId="14100"/>
        <pc:sldMkLst>
          <pc:docMk/>
          <pc:sldMk cId="1793403772" sldId="486"/>
        </pc:sldMkLst>
        <pc:spChg chg="mod">
          <ac:chgData name="Holly Carter" userId="1f161eda-9c8b-447b-bfc0-a9a0e1fa1ceb" providerId="ADAL" clId="{1A841395-0035-48B9-95E4-15B368B4A2B5}" dt="2026-04-30T20:25:22.360" v="195" actId="14100"/>
          <ac:spMkLst>
            <pc:docMk/>
            <pc:sldMk cId="1793403772" sldId="486"/>
            <ac:spMk id="3" creationId="{97990D45-6A39-D760-0FDF-312EB4E1B649}"/>
          </ac:spMkLst>
        </pc:spChg>
      </pc:sldChg>
      <pc:sldChg chg="addSp delSp modSp new del mod">
        <pc:chgData name="Holly Carter" userId="1f161eda-9c8b-447b-bfc0-a9a0e1fa1ceb" providerId="ADAL" clId="{1A841395-0035-48B9-95E4-15B368B4A2B5}" dt="2026-04-30T20:29:15.879" v="248" actId="47"/>
        <pc:sldMkLst>
          <pc:docMk/>
          <pc:sldMk cId="1454446323" sldId="487"/>
        </pc:sldMkLst>
        <pc:spChg chg="del">
          <ac:chgData name="Holly Carter" userId="1f161eda-9c8b-447b-bfc0-a9a0e1fa1ceb" providerId="ADAL" clId="{1A841395-0035-48B9-95E4-15B368B4A2B5}" dt="2026-04-30T20:28:06.765" v="243" actId="478"/>
          <ac:spMkLst>
            <pc:docMk/>
            <pc:sldMk cId="1454446323" sldId="487"/>
            <ac:spMk id="2" creationId="{9826D97E-5E5D-9B82-74E9-6F7A51716079}"/>
          </ac:spMkLst>
        </pc:spChg>
        <pc:spChg chg="del">
          <ac:chgData name="Holly Carter" userId="1f161eda-9c8b-447b-bfc0-a9a0e1fa1ceb" providerId="ADAL" clId="{1A841395-0035-48B9-95E4-15B368B4A2B5}" dt="2026-04-30T20:28:06.765" v="243" actId="478"/>
          <ac:spMkLst>
            <pc:docMk/>
            <pc:sldMk cId="1454446323" sldId="487"/>
            <ac:spMk id="3" creationId="{435C43DA-BA99-ECA3-3F0A-C99DEABAD386}"/>
          </ac:spMkLst>
        </pc:spChg>
        <pc:spChg chg="add mod">
          <ac:chgData name="Holly Carter" userId="1f161eda-9c8b-447b-bfc0-a9a0e1fa1ceb" providerId="ADAL" clId="{1A841395-0035-48B9-95E4-15B368B4A2B5}" dt="2026-04-30T20:28:02.750" v="242"/>
          <ac:spMkLst>
            <pc:docMk/>
            <pc:sldMk cId="1454446323" sldId="487"/>
            <ac:spMk id="4" creationId="{DC7781B0-93D4-C5CD-38C5-520281358089}"/>
          </ac:spMkLst>
        </pc:spChg>
        <pc:picChg chg="add mod">
          <ac:chgData name="Holly Carter" userId="1f161eda-9c8b-447b-bfc0-a9a0e1fa1ceb" providerId="ADAL" clId="{1A841395-0035-48B9-95E4-15B368B4A2B5}" dt="2026-04-30T20:28:02.750" v="242"/>
          <ac:picMkLst>
            <pc:docMk/>
            <pc:sldMk cId="1454446323" sldId="487"/>
            <ac:picMk id="5" creationId="{2F3AC0CA-CAAA-0D69-C2C7-D9D039A4E544}"/>
          </ac:picMkLst>
        </pc:picChg>
      </pc:sldChg>
      <pc:sldChg chg="addSp delSp modSp new mod">
        <pc:chgData name="Holly Carter" userId="1f161eda-9c8b-447b-bfc0-a9a0e1fa1ceb" providerId="ADAL" clId="{1A841395-0035-48B9-95E4-15B368B4A2B5}" dt="2026-04-30T20:36:10.703" v="328" actId="20577"/>
        <pc:sldMkLst>
          <pc:docMk/>
          <pc:sldMk cId="38346500" sldId="488"/>
        </pc:sldMkLst>
        <pc:spChg chg="del">
          <ac:chgData name="Holly Carter" userId="1f161eda-9c8b-447b-bfc0-a9a0e1fa1ceb" providerId="ADAL" clId="{1A841395-0035-48B9-95E4-15B368B4A2B5}" dt="2026-04-30T20:30:15.608" v="275" actId="478"/>
          <ac:spMkLst>
            <pc:docMk/>
            <pc:sldMk cId="38346500" sldId="488"/>
            <ac:spMk id="2" creationId="{8C593E9D-A1C4-099E-B0A7-620A6B8F3F4E}"/>
          </ac:spMkLst>
        </pc:spChg>
        <pc:spChg chg="mod">
          <ac:chgData name="Holly Carter" userId="1f161eda-9c8b-447b-bfc0-a9a0e1fa1ceb" providerId="ADAL" clId="{1A841395-0035-48B9-95E4-15B368B4A2B5}" dt="2026-04-30T20:36:10.703" v="328" actId="20577"/>
          <ac:spMkLst>
            <pc:docMk/>
            <pc:sldMk cId="38346500" sldId="488"/>
            <ac:spMk id="3" creationId="{17D5308C-2030-0B95-312F-F0405C315650}"/>
          </ac:spMkLst>
        </pc:spChg>
        <pc:spChg chg="add mod ord">
          <ac:chgData name="Holly Carter" userId="1f161eda-9c8b-447b-bfc0-a9a0e1fa1ceb" providerId="ADAL" clId="{1A841395-0035-48B9-95E4-15B368B4A2B5}" dt="2026-04-30T20:30:12.621" v="274" actId="167"/>
          <ac:spMkLst>
            <pc:docMk/>
            <pc:sldMk cId="38346500" sldId="488"/>
            <ac:spMk id="4" creationId="{A97B9190-6EC1-82F7-8EF3-6989BB23B8E3}"/>
          </ac:spMkLst>
        </pc:spChg>
        <pc:spChg chg="add">
          <ac:chgData name="Holly Carter" userId="1f161eda-9c8b-447b-bfc0-a9a0e1fa1ceb" providerId="ADAL" clId="{1A841395-0035-48B9-95E4-15B368B4A2B5}" dt="2026-04-30T20:32:25.568" v="304"/>
          <ac:spMkLst>
            <pc:docMk/>
            <pc:sldMk cId="38346500" sldId="488"/>
            <ac:spMk id="6" creationId="{E09D4654-6101-1B78-CBFB-72F7324503CC}"/>
          </ac:spMkLst>
        </pc:spChg>
        <pc:picChg chg="add mod">
          <ac:chgData name="Holly Carter" userId="1f161eda-9c8b-447b-bfc0-a9a0e1fa1ceb" providerId="ADAL" clId="{1A841395-0035-48B9-95E4-15B368B4A2B5}" dt="2026-04-30T20:29:14.464" v="247"/>
          <ac:picMkLst>
            <pc:docMk/>
            <pc:sldMk cId="38346500" sldId="488"/>
            <ac:picMk id="5" creationId="{A2F05B5B-F913-C26D-E503-62563941097B}"/>
          </ac:picMkLst>
        </pc:picChg>
      </pc:sldChg>
      <pc:sldChg chg="addSp delSp modSp new mod">
        <pc:chgData name="Holly Carter" userId="1f161eda-9c8b-447b-bfc0-a9a0e1fa1ceb" providerId="ADAL" clId="{1A841395-0035-48B9-95E4-15B368B4A2B5}" dt="2026-04-30T20:39:35.402" v="394" actId="115"/>
        <pc:sldMkLst>
          <pc:docMk/>
          <pc:sldMk cId="2843705783" sldId="489"/>
        </pc:sldMkLst>
        <pc:spChg chg="del">
          <ac:chgData name="Holly Carter" userId="1f161eda-9c8b-447b-bfc0-a9a0e1fa1ceb" providerId="ADAL" clId="{1A841395-0035-48B9-95E4-15B368B4A2B5}" dt="2026-04-30T20:38:52.719" v="380" actId="478"/>
          <ac:spMkLst>
            <pc:docMk/>
            <pc:sldMk cId="2843705783" sldId="489"/>
            <ac:spMk id="2" creationId="{5D538E06-C7E1-CC84-7A44-052E9C641655}"/>
          </ac:spMkLst>
        </pc:spChg>
        <pc:spChg chg="mod">
          <ac:chgData name="Holly Carter" userId="1f161eda-9c8b-447b-bfc0-a9a0e1fa1ceb" providerId="ADAL" clId="{1A841395-0035-48B9-95E4-15B368B4A2B5}" dt="2026-04-30T20:39:35.402" v="394" actId="115"/>
          <ac:spMkLst>
            <pc:docMk/>
            <pc:sldMk cId="2843705783" sldId="489"/>
            <ac:spMk id="3" creationId="{D7598A1A-2AF9-EED4-5E05-2A14452F643E}"/>
          </ac:spMkLst>
        </pc:spChg>
        <pc:spChg chg="add mod">
          <ac:chgData name="Holly Carter" userId="1f161eda-9c8b-447b-bfc0-a9a0e1fa1ceb" providerId="ADAL" clId="{1A841395-0035-48B9-95E4-15B368B4A2B5}" dt="2026-04-30T20:37:40.874" v="359" actId="1076"/>
          <ac:spMkLst>
            <pc:docMk/>
            <pc:sldMk cId="2843705783" sldId="489"/>
            <ac:spMk id="4" creationId="{2745A5CE-CD56-7907-C7E3-C495707E4719}"/>
          </ac:spMkLst>
        </pc:spChg>
        <pc:picChg chg="add mod">
          <ac:chgData name="Holly Carter" userId="1f161eda-9c8b-447b-bfc0-a9a0e1fa1ceb" providerId="ADAL" clId="{1A841395-0035-48B9-95E4-15B368B4A2B5}" dt="2026-04-30T20:37:28.315" v="332"/>
          <ac:picMkLst>
            <pc:docMk/>
            <pc:sldMk cId="2843705783" sldId="489"/>
            <ac:picMk id="5" creationId="{E8EB58D2-EA5A-2E24-EAA2-EBC52482DE79}"/>
          </ac:picMkLst>
        </pc:picChg>
      </pc:sldChg>
      <pc:sldChg chg="delSp modSp add mod">
        <pc:chgData name="Holly Carter" userId="1f161eda-9c8b-447b-bfc0-a9a0e1fa1ceb" providerId="ADAL" clId="{1A841395-0035-48B9-95E4-15B368B4A2B5}" dt="2026-04-30T20:38:49.307" v="379" actId="478"/>
        <pc:sldMkLst>
          <pc:docMk/>
          <pc:sldMk cId="1074417873" sldId="490"/>
        </pc:sldMkLst>
        <pc:spChg chg="del">
          <ac:chgData name="Holly Carter" userId="1f161eda-9c8b-447b-bfc0-a9a0e1fa1ceb" providerId="ADAL" clId="{1A841395-0035-48B9-95E4-15B368B4A2B5}" dt="2026-04-30T20:38:49.307" v="379" actId="478"/>
          <ac:spMkLst>
            <pc:docMk/>
            <pc:sldMk cId="1074417873" sldId="490"/>
            <ac:spMk id="2" creationId="{BA4D4613-366C-78B6-8A59-605D1A735077}"/>
          </ac:spMkLst>
        </pc:spChg>
        <pc:spChg chg="mod">
          <ac:chgData name="Holly Carter" userId="1f161eda-9c8b-447b-bfc0-a9a0e1fa1ceb" providerId="ADAL" clId="{1A841395-0035-48B9-95E4-15B368B4A2B5}" dt="2026-04-30T20:38:42.016" v="378" actId="27636"/>
          <ac:spMkLst>
            <pc:docMk/>
            <pc:sldMk cId="1074417873" sldId="490"/>
            <ac:spMk id="3" creationId="{6641A036-A6DF-74C0-6EFF-210AE5956B9C}"/>
          </ac:spMkLst>
        </pc:spChg>
      </pc:sldChg>
      <pc:sldChg chg="modSp add mod">
        <pc:chgData name="Holly Carter" userId="1f161eda-9c8b-447b-bfc0-a9a0e1fa1ceb" providerId="ADAL" clId="{1A841395-0035-48B9-95E4-15B368B4A2B5}" dt="2026-04-30T20:43:23.078" v="401" actId="20577"/>
        <pc:sldMkLst>
          <pc:docMk/>
          <pc:sldMk cId="3474456036" sldId="491"/>
        </pc:sldMkLst>
        <pc:spChg chg="mod">
          <ac:chgData name="Holly Carter" userId="1f161eda-9c8b-447b-bfc0-a9a0e1fa1ceb" providerId="ADAL" clId="{1A841395-0035-48B9-95E4-15B368B4A2B5}" dt="2026-04-30T20:43:23.078" v="401" actId="20577"/>
          <ac:spMkLst>
            <pc:docMk/>
            <pc:sldMk cId="3474456036" sldId="491"/>
            <ac:spMk id="3" creationId="{0A8F9B8E-91E4-1409-A916-0DC49FF3A58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2913" cy="501650"/>
          </a:xfrm>
          <a:prstGeom prst="rect">
            <a:avLst/>
          </a:prstGeom>
        </p:spPr>
        <p:txBody>
          <a:bodyPr vert="horz" lIns="91431" tIns="45715" rIns="91431" bIns="45715" rtlCol="0"/>
          <a:lstStyle>
            <a:lvl1pPr algn="l">
              <a:defRPr sz="1200"/>
            </a:lvl1pPr>
          </a:lstStyle>
          <a:p>
            <a:endParaRPr lang="en-GB"/>
          </a:p>
        </p:txBody>
      </p:sp>
      <p:sp>
        <p:nvSpPr>
          <p:cNvPr id="3" name="Date Placeholder 2"/>
          <p:cNvSpPr>
            <a:spLocks noGrp="1"/>
          </p:cNvSpPr>
          <p:nvPr>
            <p:ph type="dt" sz="quarter" idx="1"/>
          </p:nvPr>
        </p:nvSpPr>
        <p:spPr>
          <a:xfrm>
            <a:off x="3897313" y="0"/>
            <a:ext cx="2982912" cy="501650"/>
          </a:xfrm>
          <a:prstGeom prst="rect">
            <a:avLst/>
          </a:prstGeom>
        </p:spPr>
        <p:txBody>
          <a:bodyPr vert="horz" lIns="91431" tIns="45715" rIns="91431" bIns="45715" rtlCol="0"/>
          <a:lstStyle>
            <a:lvl1pPr algn="r">
              <a:defRPr sz="1200"/>
            </a:lvl1pPr>
          </a:lstStyle>
          <a:p>
            <a:fld id="{35FC2F76-4763-4488-8B87-0CCC8CBFE0A3}" type="datetimeFigureOut">
              <a:rPr lang="en-GB" smtClean="0"/>
              <a:t>30/04/2026</a:t>
            </a:fld>
            <a:endParaRPr lang="en-GB"/>
          </a:p>
        </p:txBody>
      </p:sp>
      <p:sp>
        <p:nvSpPr>
          <p:cNvPr id="4" name="Footer Placeholder 3"/>
          <p:cNvSpPr>
            <a:spLocks noGrp="1"/>
          </p:cNvSpPr>
          <p:nvPr>
            <p:ph type="ftr" sz="quarter" idx="2"/>
          </p:nvPr>
        </p:nvSpPr>
        <p:spPr>
          <a:xfrm>
            <a:off x="1" y="9501188"/>
            <a:ext cx="2982913" cy="501650"/>
          </a:xfrm>
          <a:prstGeom prst="rect">
            <a:avLst/>
          </a:prstGeom>
        </p:spPr>
        <p:txBody>
          <a:bodyPr vert="horz" lIns="91431" tIns="45715" rIns="91431" bIns="45715" rtlCol="0" anchor="b"/>
          <a:lstStyle>
            <a:lvl1pPr algn="l">
              <a:defRPr sz="1200"/>
            </a:lvl1pPr>
          </a:lstStyle>
          <a:p>
            <a:endParaRPr lang="en-GB"/>
          </a:p>
        </p:txBody>
      </p:sp>
      <p:sp>
        <p:nvSpPr>
          <p:cNvPr id="5" name="Slide Number Placeholder 4"/>
          <p:cNvSpPr>
            <a:spLocks noGrp="1"/>
          </p:cNvSpPr>
          <p:nvPr>
            <p:ph type="sldNum" sz="quarter" idx="3"/>
          </p:nvPr>
        </p:nvSpPr>
        <p:spPr>
          <a:xfrm>
            <a:off x="3897313" y="9501188"/>
            <a:ext cx="2982912" cy="501650"/>
          </a:xfrm>
          <a:prstGeom prst="rect">
            <a:avLst/>
          </a:prstGeom>
        </p:spPr>
        <p:txBody>
          <a:bodyPr vert="horz" lIns="91431" tIns="45715" rIns="91431" bIns="45715" rtlCol="0" anchor="b"/>
          <a:lstStyle>
            <a:lvl1pPr algn="r">
              <a:defRPr sz="1200"/>
            </a:lvl1pPr>
          </a:lstStyle>
          <a:p>
            <a:fld id="{E7D0AFE7-DA96-44E4-88AA-E098244058E0}" type="slidenum">
              <a:rPr lang="en-GB" smtClean="0"/>
              <a:t>‹#›</a:t>
            </a:fld>
            <a:endParaRPr lang="en-GB"/>
          </a:p>
        </p:txBody>
      </p:sp>
    </p:spTree>
    <p:extLst>
      <p:ext uri="{BB962C8B-B14F-4D97-AF65-F5344CB8AC3E}">
        <p14:creationId xmlns:p14="http://schemas.microsoft.com/office/powerpoint/2010/main" val="34321451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82119" cy="501879"/>
          </a:xfrm>
          <a:prstGeom prst="rect">
            <a:avLst/>
          </a:prstGeom>
        </p:spPr>
        <p:txBody>
          <a:bodyPr vert="horz" lIns="96469" tIns="48234" rIns="96469" bIns="48234" rtlCol="0"/>
          <a:lstStyle>
            <a:lvl1pPr algn="l">
              <a:defRPr sz="1300"/>
            </a:lvl1pPr>
          </a:lstStyle>
          <a:p>
            <a:endParaRPr lang="en-GB"/>
          </a:p>
        </p:txBody>
      </p:sp>
      <p:sp>
        <p:nvSpPr>
          <p:cNvPr id="3" name="Date Placeholder 2"/>
          <p:cNvSpPr>
            <a:spLocks noGrp="1"/>
          </p:cNvSpPr>
          <p:nvPr>
            <p:ph type="dt" idx="1"/>
          </p:nvPr>
        </p:nvSpPr>
        <p:spPr>
          <a:xfrm>
            <a:off x="3898103" y="1"/>
            <a:ext cx="2982119" cy="501879"/>
          </a:xfrm>
          <a:prstGeom prst="rect">
            <a:avLst/>
          </a:prstGeom>
        </p:spPr>
        <p:txBody>
          <a:bodyPr vert="horz" lIns="96469" tIns="48234" rIns="96469" bIns="48234" rtlCol="0"/>
          <a:lstStyle>
            <a:lvl1pPr algn="r">
              <a:defRPr sz="1300"/>
            </a:lvl1pPr>
          </a:lstStyle>
          <a:p>
            <a:fld id="{6BE38EFA-75AE-4DD2-BF2E-3EE03414F2ED}" type="datetimeFigureOut">
              <a:rPr lang="en-GB" smtClean="0"/>
              <a:t>30/04/2026</a:t>
            </a:fld>
            <a:endParaRPr lang="en-GB"/>
          </a:p>
        </p:txBody>
      </p:sp>
      <p:sp>
        <p:nvSpPr>
          <p:cNvPr id="4" name="Slide Image Placeholder 3"/>
          <p:cNvSpPr>
            <a:spLocks noGrp="1" noRot="1" noChangeAspect="1"/>
          </p:cNvSpPr>
          <p:nvPr>
            <p:ph type="sldImg" idx="2"/>
          </p:nvPr>
        </p:nvSpPr>
        <p:spPr>
          <a:xfrm>
            <a:off x="441325" y="1250950"/>
            <a:ext cx="5999163" cy="3375025"/>
          </a:xfrm>
          <a:prstGeom prst="rect">
            <a:avLst/>
          </a:prstGeom>
          <a:noFill/>
          <a:ln w="12700">
            <a:solidFill>
              <a:prstClr val="black"/>
            </a:solidFill>
          </a:ln>
        </p:spPr>
        <p:txBody>
          <a:bodyPr vert="horz" lIns="96469" tIns="48234" rIns="96469" bIns="48234" rtlCol="0" anchor="ctr"/>
          <a:lstStyle/>
          <a:p>
            <a:endParaRPr lang="en-GB"/>
          </a:p>
        </p:txBody>
      </p:sp>
      <p:sp>
        <p:nvSpPr>
          <p:cNvPr id="5" name="Notes Placeholder 4"/>
          <p:cNvSpPr>
            <a:spLocks noGrp="1"/>
          </p:cNvSpPr>
          <p:nvPr>
            <p:ph type="body" sz="quarter" idx="3"/>
          </p:nvPr>
        </p:nvSpPr>
        <p:spPr>
          <a:xfrm>
            <a:off x="688182" y="4813866"/>
            <a:ext cx="5505450" cy="3938617"/>
          </a:xfrm>
          <a:prstGeom prst="rect">
            <a:avLst/>
          </a:prstGeom>
        </p:spPr>
        <p:txBody>
          <a:bodyPr vert="horz" lIns="96469" tIns="48234" rIns="96469" bIns="4823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00961"/>
            <a:ext cx="2982119" cy="501878"/>
          </a:xfrm>
          <a:prstGeom prst="rect">
            <a:avLst/>
          </a:prstGeom>
        </p:spPr>
        <p:txBody>
          <a:bodyPr vert="horz" lIns="96469" tIns="48234" rIns="96469" bIns="48234" rtlCol="0" anchor="b"/>
          <a:lstStyle>
            <a:lvl1pPr algn="l">
              <a:defRPr sz="1300"/>
            </a:lvl1pPr>
          </a:lstStyle>
          <a:p>
            <a:endParaRPr lang="en-GB"/>
          </a:p>
        </p:txBody>
      </p:sp>
      <p:sp>
        <p:nvSpPr>
          <p:cNvPr id="7" name="Slide Number Placeholder 6"/>
          <p:cNvSpPr>
            <a:spLocks noGrp="1"/>
          </p:cNvSpPr>
          <p:nvPr>
            <p:ph type="sldNum" sz="quarter" idx="5"/>
          </p:nvPr>
        </p:nvSpPr>
        <p:spPr>
          <a:xfrm>
            <a:off x="3898103" y="9500961"/>
            <a:ext cx="2982119" cy="501878"/>
          </a:xfrm>
          <a:prstGeom prst="rect">
            <a:avLst/>
          </a:prstGeom>
        </p:spPr>
        <p:txBody>
          <a:bodyPr vert="horz" lIns="96469" tIns="48234" rIns="96469" bIns="48234" rtlCol="0" anchor="b"/>
          <a:lstStyle>
            <a:lvl1pPr algn="r">
              <a:defRPr sz="1300"/>
            </a:lvl1pPr>
          </a:lstStyle>
          <a:p>
            <a:fld id="{73BB09BB-3E15-4161-A96B-863E27ABA704}" type="slidenum">
              <a:rPr lang="en-GB" smtClean="0"/>
              <a:t>‹#›</a:t>
            </a:fld>
            <a:endParaRPr lang="en-GB"/>
          </a:p>
        </p:txBody>
      </p:sp>
    </p:spTree>
    <p:extLst>
      <p:ext uri="{BB962C8B-B14F-4D97-AF65-F5344CB8AC3E}">
        <p14:creationId xmlns:p14="http://schemas.microsoft.com/office/powerpoint/2010/main" val="3158860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1</a:t>
            </a:fld>
            <a:endParaRPr lang="en-GB"/>
          </a:p>
        </p:txBody>
      </p:sp>
    </p:spTree>
    <p:extLst>
      <p:ext uri="{BB962C8B-B14F-4D97-AF65-F5344CB8AC3E}">
        <p14:creationId xmlns:p14="http://schemas.microsoft.com/office/powerpoint/2010/main" val="35226511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charset="-128"/>
              </a:defRPr>
            </a:lvl1pPr>
            <a:lvl2pPr marL="742874" indent="-285721">
              <a:defRPr sz="2400">
                <a:solidFill>
                  <a:schemeClr val="tx1"/>
                </a:solidFill>
                <a:latin typeface="Arial" panose="020B0604020202020204" pitchFamily="34" charset="0"/>
                <a:ea typeface="ヒラギノ角ゴ Pro W3" charset="-128"/>
              </a:defRPr>
            </a:lvl2pPr>
            <a:lvl3pPr marL="1142883" indent="-228576">
              <a:defRPr sz="2400">
                <a:solidFill>
                  <a:schemeClr val="tx1"/>
                </a:solidFill>
                <a:latin typeface="Arial" panose="020B0604020202020204" pitchFamily="34" charset="0"/>
                <a:ea typeface="ヒラギノ角ゴ Pro W3" charset="-128"/>
              </a:defRPr>
            </a:lvl3pPr>
            <a:lvl4pPr marL="1600036" indent="-228576">
              <a:defRPr sz="2400">
                <a:solidFill>
                  <a:schemeClr val="tx1"/>
                </a:solidFill>
                <a:latin typeface="Arial" panose="020B0604020202020204" pitchFamily="34" charset="0"/>
                <a:ea typeface="ヒラギノ角ゴ Pro W3" charset="-128"/>
              </a:defRPr>
            </a:lvl4pPr>
            <a:lvl5pPr marL="2057190" indent="-228576">
              <a:defRPr sz="2400">
                <a:solidFill>
                  <a:schemeClr val="tx1"/>
                </a:solidFill>
                <a:latin typeface="Arial" panose="020B0604020202020204" pitchFamily="34" charset="0"/>
                <a:ea typeface="ヒラギノ角ゴ Pro W3" charset="-128"/>
              </a:defRPr>
            </a:lvl5pPr>
            <a:lvl6pPr marL="251434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6pPr>
            <a:lvl7pPr marL="2971496"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7pPr>
            <a:lvl8pPr marL="3428649"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8pPr>
            <a:lvl9pPr marL="388580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9pPr>
          </a:lstStyle>
          <a:p>
            <a:fld id="{E317CA44-E8A5-418D-A37E-C4830E9AB4B8}" type="slidenum">
              <a:rPr lang="en-US" altLang="en-US" sz="1200">
                <a:solidFill>
                  <a:srgbClr val="000000"/>
                </a:solidFill>
              </a:rPr>
              <a:pPr/>
              <a:t>2</a:t>
            </a:fld>
            <a:endParaRPr lang="en-US" altLang="en-US" sz="120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a typeface="ヒラギノ角ゴ Pro W3" charset="-128"/>
            </a:endParaRPr>
          </a:p>
        </p:txBody>
      </p:sp>
    </p:spTree>
    <p:extLst>
      <p:ext uri="{BB962C8B-B14F-4D97-AF65-F5344CB8AC3E}">
        <p14:creationId xmlns:p14="http://schemas.microsoft.com/office/powerpoint/2010/main" val="3067334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charset="-128"/>
              </a:defRPr>
            </a:lvl1pPr>
            <a:lvl2pPr marL="742874" indent="-285721">
              <a:defRPr sz="2400">
                <a:solidFill>
                  <a:schemeClr val="tx1"/>
                </a:solidFill>
                <a:latin typeface="Arial" panose="020B0604020202020204" pitchFamily="34" charset="0"/>
                <a:ea typeface="ヒラギノ角ゴ Pro W3" charset="-128"/>
              </a:defRPr>
            </a:lvl2pPr>
            <a:lvl3pPr marL="1142883" indent="-228576">
              <a:defRPr sz="2400">
                <a:solidFill>
                  <a:schemeClr val="tx1"/>
                </a:solidFill>
                <a:latin typeface="Arial" panose="020B0604020202020204" pitchFamily="34" charset="0"/>
                <a:ea typeface="ヒラギノ角ゴ Pro W3" charset="-128"/>
              </a:defRPr>
            </a:lvl3pPr>
            <a:lvl4pPr marL="1600036" indent="-228576">
              <a:defRPr sz="2400">
                <a:solidFill>
                  <a:schemeClr val="tx1"/>
                </a:solidFill>
                <a:latin typeface="Arial" panose="020B0604020202020204" pitchFamily="34" charset="0"/>
                <a:ea typeface="ヒラギノ角ゴ Pro W3" charset="-128"/>
              </a:defRPr>
            </a:lvl4pPr>
            <a:lvl5pPr marL="2057190" indent="-228576">
              <a:defRPr sz="2400">
                <a:solidFill>
                  <a:schemeClr val="tx1"/>
                </a:solidFill>
                <a:latin typeface="Arial" panose="020B0604020202020204" pitchFamily="34" charset="0"/>
                <a:ea typeface="ヒラギノ角ゴ Pro W3" charset="-128"/>
              </a:defRPr>
            </a:lvl5pPr>
            <a:lvl6pPr marL="251434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6pPr>
            <a:lvl7pPr marL="2971496"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7pPr>
            <a:lvl8pPr marL="3428649"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8pPr>
            <a:lvl9pPr marL="388580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9pPr>
          </a:lstStyle>
          <a:p>
            <a:fld id="{E317CA44-E8A5-418D-A37E-C4830E9AB4B8}" type="slidenum">
              <a:rPr lang="en-US" altLang="en-US" sz="1200">
                <a:solidFill>
                  <a:srgbClr val="000000"/>
                </a:solidFill>
              </a:rPr>
              <a:pPr/>
              <a:t>3</a:t>
            </a:fld>
            <a:endParaRPr lang="en-US" altLang="en-US" sz="120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a typeface="ヒラギノ角ゴ Pro W3" charset="-128"/>
            </a:endParaRPr>
          </a:p>
        </p:txBody>
      </p:sp>
    </p:spTree>
    <p:extLst>
      <p:ext uri="{BB962C8B-B14F-4D97-AF65-F5344CB8AC3E}">
        <p14:creationId xmlns:p14="http://schemas.microsoft.com/office/powerpoint/2010/main" val="2837604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73BB09BB-3E15-4161-A96B-863E27ABA704}" type="slidenum">
              <a:rPr lang="en-GB" smtClean="0"/>
              <a:t>4</a:t>
            </a:fld>
            <a:endParaRPr lang="en-GB"/>
          </a:p>
        </p:txBody>
      </p:sp>
    </p:spTree>
    <p:extLst>
      <p:ext uri="{BB962C8B-B14F-4D97-AF65-F5344CB8AC3E}">
        <p14:creationId xmlns:p14="http://schemas.microsoft.com/office/powerpoint/2010/main" val="1063679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73BB09BB-3E15-4161-A96B-863E27ABA704}" type="slidenum">
              <a:rPr lang="en-GB" smtClean="0"/>
              <a:t>5</a:t>
            </a:fld>
            <a:endParaRPr lang="en-GB"/>
          </a:p>
        </p:txBody>
      </p:sp>
    </p:spTree>
    <p:extLst>
      <p:ext uri="{BB962C8B-B14F-4D97-AF65-F5344CB8AC3E}">
        <p14:creationId xmlns:p14="http://schemas.microsoft.com/office/powerpoint/2010/main" val="21819023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73BB09BB-3E15-4161-A96B-863E27ABA704}" type="slidenum">
              <a:rPr lang="en-GB" smtClean="0"/>
              <a:t>6</a:t>
            </a:fld>
            <a:endParaRPr lang="en-GB"/>
          </a:p>
        </p:txBody>
      </p:sp>
    </p:spTree>
    <p:extLst>
      <p:ext uri="{BB962C8B-B14F-4D97-AF65-F5344CB8AC3E}">
        <p14:creationId xmlns:p14="http://schemas.microsoft.com/office/powerpoint/2010/main" val="1353495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15</a:t>
            </a:fld>
            <a:endParaRPr lang="en-GB"/>
          </a:p>
        </p:txBody>
      </p:sp>
    </p:spTree>
    <p:extLst>
      <p:ext uri="{BB962C8B-B14F-4D97-AF65-F5344CB8AC3E}">
        <p14:creationId xmlns:p14="http://schemas.microsoft.com/office/powerpoint/2010/main" val="2448705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17</a:t>
            </a:fld>
            <a:endParaRPr lang="en-GB"/>
          </a:p>
        </p:txBody>
      </p:sp>
    </p:spTree>
    <p:extLst>
      <p:ext uri="{BB962C8B-B14F-4D97-AF65-F5344CB8AC3E}">
        <p14:creationId xmlns:p14="http://schemas.microsoft.com/office/powerpoint/2010/main" val="39618022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11312377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https://youtu.be/4YjJ1MreZqs</a:t>
            </a:r>
          </a:p>
        </p:txBody>
      </p:sp>
      <p:sp>
        <p:nvSpPr>
          <p:cNvPr id="4" name="Slide Number Placeholder 3"/>
          <p:cNvSpPr>
            <a:spLocks noGrp="1"/>
          </p:cNvSpPr>
          <p:nvPr>
            <p:ph type="sldNum" sz="quarter" idx="10"/>
          </p:nvPr>
        </p:nvSpPr>
        <p:spPr/>
        <p:txBody>
          <a:bodyPr/>
          <a:lstStyle/>
          <a:p>
            <a:fld id="{73BB09BB-3E15-4161-A96B-863E27ABA704}" type="slidenum">
              <a:rPr lang="en-GB" smtClean="0"/>
              <a:t>20</a:t>
            </a:fld>
            <a:endParaRPr lang="en-GB"/>
          </a:p>
        </p:txBody>
      </p:sp>
    </p:spTree>
    <p:extLst>
      <p:ext uri="{BB962C8B-B14F-4D97-AF65-F5344CB8AC3E}">
        <p14:creationId xmlns:p14="http://schemas.microsoft.com/office/powerpoint/2010/main" val="764653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solidFill>
                  <a:prstClr val="black"/>
                </a:solidFill>
              </a:rPr>
              <a:pPr/>
              <a:t>22</a:t>
            </a:fld>
            <a:endParaRPr lang="en-GB">
              <a:solidFill>
                <a:prstClr val="black"/>
              </a:solidFill>
            </a:endParaRPr>
          </a:p>
        </p:txBody>
      </p:sp>
    </p:spTree>
    <p:extLst>
      <p:ext uri="{BB962C8B-B14F-4D97-AF65-F5344CB8AC3E}">
        <p14:creationId xmlns:p14="http://schemas.microsoft.com/office/powerpoint/2010/main" val="4945828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3</a:t>
            </a:r>
          </a:p>
        </p:txBody>
      </p:sp>
      <p:sp>
        <p:nvSpPr>
          <p:cNvPr id="4" name="Slide Number Placeholder 3"/>
          <p:cNvSpPr>
            <a:spLocks noGrp="1"/>
          </p:cNvSpPr>
          <p:nvPr>
            <p:ph type="sldNum" sz="quarter" idx="10"/>
          </p:nvPr>
        </p:nvSpPr>
        <p:spPr/>
        <p:txBody>
          <a:bodyPr/>
          <a:lstStyle/>
          <a:p>
            <a:fld id="{73BB09BB-3E15-4161-A96B-863E27ABA704}" type="slidenum">
              <a:rPr lang="en-GB" smtClean="0"/>
              <a:t>23</a:t>
            </a:fld>
            <a:endParaRPr lang="en-GB"/>
          </a:p>
        </p:txBody>
      </p:sp>
    </p:spTree>
    <p:extLst>
      <p:ext uri="{BB962C8B-B14F-4D97-AF65-F5344CB8AC3E}">
        <p14:creationId xmlns:p14="http://schemas.microsoft.com/office/powerpoint/2010/main" val="2582753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solidFill>
                  <a:prstClr val="black"/>
                </a:solidFill>
              </a:rPr>
              <a:pPr/>
              <a:t>25</a:t>
            </a:fld>
            <a:endParaRPr lang="en-GB">
              <a:solidFill>
                <a:prstClr val="black"/>
              </a:solidFill>
            </a:endParaRPr>
          </a:p>
        </p:txBody>
      </p:sp>
    </p:spTree>
    <p:extLst>
      <p:ext uri="{BB962C8B-B14F-4D97-AF65-F5344CB8AC3E}">
        <p14:creationId xmlns:p14="http://schemas.microsoft.com/office/powerpoint/2010/main" val="20790964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4</a:t>
            </a:r>
          </a:p>
        </p:txBody>
      </p:sp>
      <p:sp>
        <p:nvSpPr>
          <p:cNvPr id="4" name="Slide Number Placeholder 3"/>
          <p:cNvSpPr>
            <a:spLocks noGrp="1"/>
          </p:cNvSpPr>
          <p:nvPr>
            <p:ph type="sldNum" sz="quarter" idx="10"/>
          </p:nvPr>
        </p:nvSpPr>
        <p:spPr/>
        <p:txBody>
          <a:bodyPr/>
          <a:lstStyle/>
          <a:p>
            <a:fld id="{73BB09BB-3E15-4161-A96B-863E27ABA704}" type="slidenum">
              <a:rPr lang="en-GB" smtClean="0"/>
              <a:t>26</a:t>
            </a:fld>
            <a:endParaRPr lang="en-GB"/>
          </a:p>
        </p:txBody>
      </p:sp>
    </p:spTree>
    <p:extLst>
      <p:ext uri="{BB962C8B-B14F-4D97-AF65-F5344CB8AC3E}">
        <p14:creationId xmlns:p14="http://schemas.microsoft.com/office/powerpoint/2010/main" val="3608304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27</a:t>
            </a:fld>
            <a:endParaRPr lang="en-GB"/>
          </a:p>
        </p:txBody>
      </p:sp>
    </p:spTree>
    <p:extLst>
      <p:ext uri="{BB962C8B-B14F-4D97-AF65-F5344CB8AC3E}">
        <p14:creationId xmlns:p14="http://schemas.microsoft.com/office/powerpoint/2010/main" val="12731523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solidFill>
                  <a:prstClr val="black"/>
                </a:solidFill>
              </a:rPr>
              <a:pPr/>
              <a:t>28</a:t>
            </a:fld>
            <a:endParaRPr lang="en-GB">
              <a:solidFill>
                <a:prstClr val="black"/>
              </a:solidFill>
            </a:endParaRPr>
          </a:p>
        </p:txBody>
      </p:sp>
    </p:spTree>
    <p:extLst>
      <p:ext uri="{BB962C8B-B14F-4D97-AF65-F5344CB8AC3E}">
        <p14:creationId xmlns:p14="http://schemas.microsoft.com/office/powerpoint/2010/main" val="3405501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5</a:t>
            </a:r>
          </a:p>
        </p:txBody>
      </p:sp>
      <p:sp>
        <p:nvSpPr>
          <p:cNvPr id="4" name="Slide Number Placeholder 3"/>
          <p:cNvSpPr>
            <a:spLocks noGrp="1"/>
          </p:cNvSpPr>
          <p:nvPr>
            <p:ph type="sldNum" sz="quarter" idx="10"/>
          </p:nvPr>
        </p:nvSpPr>
        <p:spPr/>
        <p:txBody>
          <a:bodyPr/>
          <a:lstStyle/>
          <a:p>
            <a:fld id="{73BB09BB-3E15-4161-A96B-863E27ABA704}" type="slidenum">
              <a:rPr lang="en-GB" smtClean="0"/>
              <a:t>29</a:t>
            </a:fld>
            <a:endParaRPr lang="en-GB"/>
          </a:p>
        </p:txBody>
      </p:sp>
    </p:spTree>
    <p:extLst>
      <p:ext uri="{BB962C8B-B14F-4D97-AF65-F5344CB8AC3E}">
        <p14:creationId xmlns:p14="http://schemas.microsoft.com/office/powerpoint/2010/main" val="5975711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27869383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6</a:t>
            </a:r>
          </a:p>
        </p:txBody>
      </p:sp>
      <p:sp>
        <p:nvSpPr>
          <p:cNvPr id="4" name="Slide Number Placeholder 3"/>
          <p:cNvSpPr>
            <a:spLocks noGrp="1"/>
          </p:cNvSpPr>
          <p:nvPr>
            <p:ph type="sldNum" sz="quarter" idx="10"/>
          </p:nvPr>
        </p:nvSpPr>
        <p:spPr/>
        <p:txBody>
          <a:bodyPr/>
          <a:lstStyle/>
          <a:p>
            <a:fld id="{73BB09BB-3E15-4161-A96B-863E27ABA704}" type="slidenum">
              <a:rPr lang="en-GB" smtClean="0"/>
              <a:t>32</a:t>
            </a:fld>
            <a:endParaRPr lang="en-GB"/>
          </a:p>
        </p:txBody>
      </p:sp>
    </p:spTree>
    <p:extLst>
      <p:ext uri="{BB962C8B-B14F-4D97-AF65-F5344CB8AC3E}">
        <p14:creationId xmlns:p14="http://schemas.microsoft.com/office/powerpoint/2010/main" val="3961688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https://www.coramlifeeducation.org.uk/scarf/lesson-plans/making-babies-1</a:t>
            </a:r>
          </a:p>
          <a:p>
            <a:endParaRPr lang="en-GB" dirty="0"/>
          </a:p>
          <a:p>
            <a:r>
              <a:rPr lang="en-GB" dirty="0"/>
              <a:t>Unable to add hyperlink as you will need to</a:t>
            </a:r>
            <a:r>
              <a:rPr lang="en-GB" baseline="0" dirty="0"/>
              <a:t> sign in to SCARF first </a:t>
            </a:r>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33</a:t>
            </a:fld>
            <a:endParaRPr lang="en-GB"/>
          </a:p>
        </p:txBody>
      </p:sp>
    </p:spTree>
    <p:extLst>
      <p:ext uri="{BB962C8B-B14F-4D97-AF65-F5344CB8AC3E}">
        <p14:creationId xmlns:p14="http://schemas.microsoft.com/office/powerpoint/2010/main" val="33956593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36</a:t>
            </a:fld>
            <a:endParaRPr lang="en-GB"/>
          </a:p>
        </p:txBody>
      </p:sp>
    </p:spTree>
    <p:extLst>
      <p:ext uri="{BB962C8B-B14F-4D97-AF65-F5344CB8AC3E}">
        <p14:creationId xmlns:p14="http://schemas.microsoft.com/office/powerpoint/2010/main" val="7026625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F38FCF-3756-4E26-BB27-48087E960149}" type="slidenum">
              <a:rPr lang="en-GB" smtClean="0"/>
              <a:t>37</a:t>
            </a:fld>
            <a:endParaRPr lang="en-GB"/>
          </a:p>
        </p:txBody>
      </p:sp>
    </p:spTree>
    <p:extLst>
      <p:ext uri="{BB962C8B-B14F-4D97-AF65-F5344CB8AC3E}">
        <p14:creationId xmlns:p14="http://schemas.microsoft.com/office/powerpoint/2010/main" val="587922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9046181-7308-439D-A7BF-1C4685B992F7}" type="datetimeFigureOut">
              <a:rPr lang="en-GB" smtClean="0"/>
              <a:t>30/04/2026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2426456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046181-7308-439D-A7BF-1C4685B992F7}" type="datetimeFigureOut">
              <a:rPr lang="en-GB" smtClean="0"/>
              <a:t>30/04/2026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835659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046181-7308-439D-A7BF-1C4685B992F7}" type="datetimeFigureOut">
              <a:rPr lang="en-GB" smtClean="0"/>
              <a:t>30/04/2026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3328071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9046181-7308-439D-A7BF-1C4685B992F7}" type="datetimeFigureOut">
              <a:rPr lang="en-GB" smtClean="0"/>
              <a:t>30/04/2026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336304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9046181-7308-439D-A7BF-1C4685B992F7}" type="datetimeFigureOut">
              <a:rPr lang="en-GB" smtClean="0"/>
              <a:t>30/04/2026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2213734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9046181-7308-439D-A7BF-1C4685B992F7}" type="datetimeFigureOut">
              <a:rPr lang="en-GB" smtClean="0"/>
              <a:t>30/04/2026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975192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046181-7308-439D-A7BF-1C4685B992F7}" type="datetimeFigureOut">
              <a:rPr lang="en-GB" smtClean="0"/>
              <a:t>30/04/2026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1252757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9046181-7308-439D-A7BF-1C4685B992F7}" type="datetimeFigureOut">
              <a:rPr lang="en-GB" smtClean="0"/>
              <a:t>30/04/2026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1337006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9046181-7308-439D-A7BF-1C4685B992F7}" type="datetimeFigureOut">
              <a:rPr lang="en-GB" smtClean="0"/>
              <a:t>30/04/2026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2671306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046181-7308-439D-A7BF-1C4685B992F7}" type="datetimeFigureOut">
              <a:rPr lang="en-GB" smtClean="0"/>
              <a:t>30/04/2026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2684428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046181-7308-439D-A7BF-1C4685B992F7}" type="datetimeFigureOut">
              <a:rPr lang="en-GB" smtClean="0"/>
              <a:t>30/04/2026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4196912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C6885B-25CC-49A4-86FE-7BCA77E906B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00737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517EECF-C895-4E00-B8A1-95C724FD294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0130537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19B5A9A-97EB-4262-B4BF-2BCA08EB4DD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8092915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E2B5B54-D854-4AC7-8495-5324EC87796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1709209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FB6381C-C11F-4C3B-A705-05253FE2738D}"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207565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C6EB7DAB-60C9-4F85-B8BC-D06D5C66A76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2586673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5C3F3A51-D144-4769-B337-45376AC5FBD6}"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957638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B838950-27F7-4C9F-B5EB-9D608BABB2C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4736520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A985C4B-34AA-47B9-B2FB-032715C62BF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0276122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223996-EA4A-4746-8BDE-0E60B777769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3831764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AC1790-A3A6-4768-8A59-6D74CCEAA4C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763329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046181-7308-439D-A7BF-1C4685B992F7}" type="datetimeFigureOut">
              <a:rPr lang="en-GB" smtClean="0"/>
              <a:t>30/04/2026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E8095B-A49F-4865-ABD1-00EE04FA4E7E}" type="slidenum">
              <a:rPr lang="en-GB" smtClean="0"/>
              <a:t>‹#›</a:t>
            </a:fld>
            <a:endParaRPr lang="en-GB"/>
          </a:p>
        </p:txBody>
      </p:sp>
    </p:spTree>
    <p:extLst>
      <p:ext uri="{BB962C8B-B14F-4D97-AF65-F5344CB8AC3E}">
        <p14:creationId xmlns:p14="http://schemas.microsoft.com/office/powerpoint/2010/main" val="32463077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defRPr sz="1400">
                <a:latin typeface="Arial" charset="0"/>
                <a:ea typeface="ヒラギノ角ゴ Pro W3" charset="0"/>
              </a:defRPr>
            </a:lvl1pPr>
          </a:lstStyle>
          <a:p>
            <a:pPr eaLnBrk="0" fontAlgn="base" hangingPunct="0">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lgn="ctr">
              <a:defRPr sz="1400">
                <a:latin typeface="Arial" charset="0"/>
                <a:ea typeface="ヒラギノ角ゴ Pro W3" charset="0"/>
              </a:defRPr>
            </a:lvl1pPr>
          </a:lstStyle>
          <a:p>
            <a:pPr eaLnBrk="0" fontAlgn="base" hangingPunct="0">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defRPr/>
            </a:pPr>
            <a:fld id="{827E9B4F-C4C3-4209-90D2-6C5F2E67C3EF}" type="slidenum">
              <a:rPr lang="en-US" altLang="en-US">
                <a:solidFill>
                  <a:srgbClr val="000000"/>
                </a:solidFill>
              </a:rPr>
              <a:pPr eaLnBrk="0" fontAlgn="base" hangingPunct="0">
                <a:spcBef>
                  <a:spcPct val="0"/>
                </a:spcBef>
                <a:spcAft>
                  <a:spcPct val="0"/>
                </a:spcAft>
                <a:defRPr/>
              </a:pPr>
              <a:t>‹#›</a:t>
            </a:fld>
            <a:endParaRPr lang="en-US" altLang="en-US">
              <a:solidFill>
                <a:srgbClr val="000000"/>
              </a:solidFill>
            </a:endParaRPr>
          </a:p>
        </p:txBody>
      </p:sp>
    </p:spTree>
    <p:extLst>
      <p:ext uri="{BB962C8B-B14F-4D97-AF65-F5344CB8AC3E}">
        <p14:creationId xmlns:p14="http://schemas.microsoft.com/office/powerpoint/2010/main" val="8044473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ヒラギノ角ゴ Pro W3" charset="0"/>
          <a:cs typeface="ヒラギノ角ゴ Pro W3" charset="0"/>
        </a:defRPr>
      </a:lvl2pPr>
      <a:lvl3pPr algn="ctr" rtl="0" eaLnBrk="0" fontAlgn="base" hangingPunct="0">
        <a:spcBef>
          <a:spcPct val="0"/>
        </a:spcBef>
        <a:spcAft>
          <a:spcPct val="0"/>
        </a:spcAft>
        <a:defRPr sz="4400">
          <a:solidFill>
            <a:schemeClr val="tx2"/>
          </a:solidFill>
          <a:latin typeface="Arial" charset="0"/>
          <a:ea typeface="ヒラギノ角ゴ Pro W3" charset="0"/>
          <a:cs typeface="ヒラギノ角ゴ Pro W3" charset="0"/>
        </a:defRPr>
      </a:lvl3pPr>
      <a:lvl4pPr algn="ctr" rtl="0" eaLnBrk="0" fontAlgn="base" hangingPunct="0">
        <a:spcBef>
          <a:spcPct val="0"/>
        </a:spcBef>
        <a:spcAft>
          <a:spcPct val="0"/>
        </a:spcAft>
        <a:defRPr sz="4400">
          <a:solidFill>
            <a:schemeClr val="tx2"/>
          </a:solidFill>
          <a:latin typeface="Arial" charset="0"/>
          <a:ea typeface="ヒラギノ角ゴ Pro W3" charset="0"/>
          <a:cs typeface="ヒラギノ角ゴ Pro W3" charset="0"/>
        </a:defRPr>
      </a:lvl4pPr>
      <a:lvl5pPr algn="ctr" rtl="0" eaLnBrk="0" fontAlgn="base" hangingPunct="0">
        <a:spcBef>
          <a:spcPct val="0"/>
        </a:spcBef>
        <a:spcAft>
          <a:spcPct val="0"/>
        </a:spcAft>
        <a:defRPr sz="4400">
          <a:solidFill>
            <a:schemeClr val="tx2"/>
          </a:solidFill>
          <a:latin typeface="Arial" charset="0"/>
          <a:ea typeface="ヒラギノ角ゴ Pro W3" charset="0"/>
          <a:cs typeface="ヒラギノ角ゴ Pro W3" charset="0"/>
        </a:defRPr>
      </a:lvl5pPr>
      <a:lvl6pPr marL="457200" algn="ctr" rtl="0" fontAlgn="base">
        <a:spcBef>
          <a:spcPct val="0"/>
        </a:spcBef>
        <a:spcAft>
          <a:spcPct val="0"/>
        </a:spcAft>
        <a:defRPr sz="4400">
          <a:solidFill>
            <a:schemeClr val="tx2"/>
          </a:solidFill>
          <a:latin typeface="Arial" charset="0"/>
          <a:ea typeface="ヒラギノ角ゴ Pro W3" charset="0"/>
          <a:cs typeface="ヒラギノ角ゴ Pro W3" charset="0"/>
        </a:defRPr>
      </a:lvl6pPr>
      <a:lvl7pPr marL="914400" algn="ctr" rtl="0" fontAlgn="base">
        <a:spcBef>
          <a:spcPct val="0"/>
        </a:spcBef>
        <a:spcAft>
          <a:spcPct val="0"/>
        </a:spcAft>
        <a:defRPr sz="4400">
          <a:solidFill>
            <a:schemeClr val="tx2"/>
          </a:solidFill>
          <a:latin typeface="Arial" charset="0"/>
          <a:ea typeface="ヒラギノ角ゴ Pro W3" charset="0"/>
          <a:cs typeface="ヒラギノ角ゴ Pro W3" charset="0"/>
        </a:defRPr>
      </a:lvl7pPr>
      <a:lvl8pPr marL="1371600" algn="ctr" rtl="0" fontAlgn="base">
        <a:spcBef>
          <a:spcPct val="0"/>
        </a:spcBef>
        <a:spcAft>
          <a:spcPct val="0"/>
        </a:spcAft>
        <a:defRPr sz="4400">
          <a:solidFill>
            <a:schemeClr val="tx2"/>
          </a:solidFill>
          <a:latin typeface="Arial" charset="0"/>
          <a:ea typeface="ヒラギノ角ゴ Pro W3" charset="0"/>
          <a:cs typeface="ヒラギノ角ゴ Pro W3" charset="0"/>
        </a:defRPr>
      </a:lvl8pPr>
      <a:lvl9pPr marL="1828800" algn="ctr" rtl="0" fontAlgn="base">
        <a:spcBef>
          <a:spcPct val="0"/>
        </a:spcBef>
        <a:spcAft>
          <a:spcPct val="0"/>
        </a:spcAft>
        <a:defRPr sz="4400">
          <a:solidFill>
            <a:schemeClr val="tx2"/>
          </a:solidFill>
          <a:latin typeface="Arial" charset="0"/>
          <a:ea typeface="ヒラギノ角ゴ Pro W3" charset="0"/>
          <a:cs typeface="ヒラギノ角ゴ Pro W3"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tx1"/>
          </a:solidFill>
          <a:latin typeface="+mn-lt"/>
          <a:ea typeface="+mn-ea"/>
          <a:cs typeface="+mn-cs"/>
        </a:defRPr>
      </a:lvl5pPr>
      <a:lvl6pPr marL="2514600" indent="-228600" algn="l" rtl="0" fontAlgn="base">
        <a:spcBef>
          <a:spcPct val="20000"/>
        </a:spcBef>
        <a:spcAft>
          <a:spcPct val="0"/>
        </a:spcAft>
        <a:buChar char="»"/>
        <a:defRPr sz="2000">
          <a:solidFill>
            <a:schemeClr val="tx1"/>
          </a:solidFill>
          <a:latin typeface="+mn-lt"/>
          <a:ea typeface="+mn-ea"/>
          <a:cs typeface="+mn-cs"/>
        </a:defRPr>
      </a:lvl6pPr>
      <a:lvl7pPr marL="2971800" indent="-228600" algn="l" rtl="0" fontAlgn="base">
        <a:spcBef>
          <a:spcPct val="20000"/>
        </a:spcBef>
        <a:spcAft>
          <a:spcPct val="0"/>
        </a:spcAft>
        <a:buChar char="»"/>
        <a:defRPr sz="2000">
          <a:solidFill>
            <a:schemeClr val="tx1"/>
          </a:solidFill>
          <a:latin typeface="+mn-lt"/>
          <a:ea typeface="+mn-ea"/>
          <a:cs typeface="+mn-cs"/>
        </a:defRPr>
      </a:lvl7pPr>
      <a:lvl8pPr marL="3429000" indent="-228600" algn="l" rtl="0" fontAlgn="base">
        <a:spcBef>
          <a:spcPct val="20000"/>
        </a:spcBef>
        <a:spcAft>
          <a:spcPct val="0"/>
        </a:spcAft>
        <a:buChar char="»"/>
        <a:defRPr sz="2000">
          <a:solidFill>
            <a:schemeClr val="tx1"/>
          </a:solidFill>
          <a:latin typeface="+mn-lt"/>
          <a:ea typeface="+mn-ea"/>
          <a:cs typeface="+mn-cs"/>
        </a:defRPr>
      </a:lvl8pPr>
      <a:lvl9pPr marL="3886200" indent="-228600" algn="l" rtl="0" fontAlgn="base">
        <a:spcBef>
          <a:spcPct val="20000"/>
        </a:spcBef>
        <a:spcAft>
          <a:spcPct val="0"/>
        </a:spcAft>
        <a:buChar char="»"/>
        <a:defRPr sz="20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coramscarf.org.uk/rshe-evidenc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youtu.be/4YjJ1MreZqs"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6.pn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6.pn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6.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29.png"/><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hyperlink" Target="https://www.bbc.co.uk/teach/class-clips-video/pshe-ks2-operation-ouch-how-are-babies-made-full-programme/zhtnydm" TargetMode="External"/><Relationship Id="rId7" Type="http://schemas.openxmlformats.org/officeDocument/2006/relationships/hyperlink" Target="https://www.youtube.com/channel/UC2WU7DnczQPPAEzq47jDwFA"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hyperlink" Target="https://amaze.org/jr/" TargetMode="External"/><Relationship Id="rId10" Type="http://schemas.openxmlformats.org/officeDocument/2006/relationships/image" Target="../media/image33.png"/><Relationship Id="rId4" Type="http://schemas.openxmlformats.org/officeDocument/2006/relationships/image" Target="../media/image30.png"/><Relationship Id="rId9" Type="http://schemas.openxmlformats.org/officeDocument/2006/relationships/hyperlink" Target="https://www.outspokeneducatio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150744"/>
            <a:ext cx="10515600" cy="1754326"/>
          </a:xfrm>
          <a:prstGeom prst="rect">
            <a:avLst/>
          </a:prstGeom>
        </p:spPr>
        <p:txBody>
          <a:bodyPr wrap="square">
            <a:spAutoFit/>
          </a:bodyPr>
          <a:lstStyle/>
          <a:p>
            <a:pPr algn="ctr"/>
            <a:r>
              <a:rPr lang="en-GB" dirty="0">
                <a:solidFill>
                  <a:srgbClr val="CC0000"/>
                </a:solidFill>
                <a:latin typeface="Arial" panose="020B0604020202020204" pitchFamily="34" charset="0"/>
              </a:rPr>
              <a:t> </a:t>
            </a:r>
            <a:r>
              <a:rPr lang="en-GB" sz="6000" b="1" dirty="0">
                <a:solidFill>
                  <a:srgbClr val="CC0000"/>
                </a:solidFill>
                <a:latin typeface="Arial" panose="020B0604020202020204" pitchFamily="34" charset="0"/>
              </a:rPr>
              <a:t>Supporting great</a:t>
            </a:r>
          </a:p>
          <a:p>
            <a:pPr algn="ctr"/>
            <a:r>
              <a:rPr lang="en-US" sz="6000" b="1" dirty="0">
                <a:solidFill>
                  <a:srgbClr val="CC0000"/>
                </a:solidFill>
                <a:latin typeface="Arial"/>
                <a:cs typeface="Arial"/>
              </a:rPr>
              <a:t>learning - every day</a:t>
            </a:r>
            <a:endParaRPr lang="en-GB" sz="6000" b="1" dirty="0">
              <a:solidFill>
                <a:srgbClr val="CC0000"/>
              </a:solidFill>
              <a:latin typeface="Arial"/>
              <a:cs typeface="Arial"/>
            </a:endParaRPr>
          </a:p>
        </p:txBody>
      </p:sp>
      <p:sp>
        <p:nvSpPr>
          <p:cNvPr id="12" name="AutoShape 2" descr="Help Cent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4" descr="Help Center"/>
          <p:cNvSpPr>
            <a:spLocks noChangeAspect="1" noChangeArrowheads="1"/>
          </p:cNvSpPr>
          <p:nvPr/>
        </p:nvSpPr>
        <p:spPr bwMode="auto">
          <a:xfrm>
            <a:off x="7846767" y="534630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6" descr="Help Center"/>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Picture 1" descr="Red text on a white background&#10;&#10;AI-generated content may be incorrect.">
            <a:extLst>
              <a:ext uri="{FF2B5EF4-FFF2-40B4-BE49-F238E27FC236}">
                <a16:creationId xmlns:a16="http://schemas.microsoft.com/office/drawing/2014/main" id="{2C0BA554-1CF0-182F-186C-F157850ED145}"/>
              </a:ext>
            </a:extLst>
          </p:cNvPr>
          <p:cNvPicPr>
            <a:picLocks noChangeAspect="1"/>
          </p:cNvPicPr>
          <p:nvPr/>
        </p:nvPicPr>
        <p:blipFill>
          <a:blip r:embed="rId3"/>
          <a:stretch>
            <a:fillRect/>
          </a:stretch>
        </p:blipFill>
        <p:spPr>
          <a:xfrm>
            <a:off x="7683849" y="5265387"/>
            <a:ext cx="4508877" cy="1596649"/>
          </a:xfrm>
          <a:prstGeom prst="rect">
            <a:avLst/>
          </a:prstGeom>
        </p:spPr>
      </p:pic>
      <p:pic>
        <p:nvPicPr>
          <p:cNvPr id="3" name="Picture 2" descr="CoramSCARF_LogoLock-Up-CMYK-01 (1).png">
            <a:extLst>
              <a:ext uri="{FF2B5EF4-FFF2-40B4-BE49-F238E27FC236}">
                <a16:creationId xmlns:a16="http://schemas.microsoft.com/office/drawing/2014/main" id="{FF0604F7-86D1-D48D-EBD0-E79B50B07F32}"/>
              </a:ext>
            </a:extLst>
          </p:cNvPr>
          <p:cNvPicPr>
            <a:picLocks noChangeAspect="1"/>
          </p:cNvPicPr>
          <p:nvPr/>
        </p:nvPicPr>
        <p:blipFill>
          <a:blip r:embed="rId4"/>
          <a:stretch>
            <a:fillRect/>
          </a:stretch>
        </p:blipFill>
        <p:spPr>
          <a:xfrm>
            <a:off x="1130" y="5570269"/>
            <a:ext cx="6352045" cy="1271019"/>
          </a:xfrm>
          <a:prstGeom prst="rect">
            <a:avLst/>
          </a:prstGeom>
        </p:spPr>
      </p:pic>
      <p:pic>
        <p:nvPicPr>
          <p:cNvPr id="4" name="Content Placeholder 3"/>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2331199" y="2057734"/>
            <a:ext cx="7529601" cy="3288569"/>
          </a:xfrm>
        </p:spPr>
      </p:pic>
    </p:spTree>
    <p:extLst>
      <p:ext uri="{BB962C8B-B14F-4D97-AF65-F5344CB8AC3E}">
        <p14:creationId xmlns:p14="http://schemas.microsoft.com/office/powerpoint/2010/main" val="806608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p:txBody>
          <a:bodyPr/>
          <a:lstStyle/>
          <a:p>
            <a:pPr eaLnBrk="1" hangingPunct="1"/>
            <a:r>
              <a:rPr lang="en-US" altLang="en-US"/>
              <a:t>Harriet Gill</a:t>
            </a:r>
          </a:p>
        </p:txBody>
      </p:sp>
      <p:pic>
        <p:nvPicPr>
          <p:cNvPr id="4100"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7525"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BBC6885B-25CC-49A4-86FE-7BCA77E906B9}" type="slidenum">
              <a:rPr lang="en-US" altLang="en-US" smtClean="0">
                <a:solidFill>
                  <a:srgbClr val="000000"/>
                </a:solidFill>
              </a:rPr>
              <a:pPr>
                <a:defRPr/>
              </a:pPr>
              <a:t>2</a:t>
            </a:fld>
            <a:endParaRPr lang="en-US" altLang="en-US" dirty="0">
              <a:solidFill>
                <a:srgbClr val="000000"/>
              </a:solidFill>
            </a:endParaRPr>
          </a:p>
        </p:txBody>
      </p:sp>
      <p:sp>
        <p:nvSpPr>
          <p:cNvPr id="3" name="Rectangle 2"/>
          <p:cNvSpPr/>
          <p:nvPr/>
        </p:nvSpPr>
        <p:spPr>
          <a:xfrm>
            <a:off x="542544" y="1219200"/>
            <a:ext cx="9820656" cy="5133393"/>
          </a:xfrm>
          <a:prstGeom prst="rect">
            <a:avLst/>
          </a:prstGeom>
        </p:spPr>
        <p:txBody>
          <a:bodyPr wrap="square" lIns="91440" tIns="45720" rIns="91440" bIns="45720" anchor="t">
            <a:spAutoFit/>
          </a:bodyPr>
          <a:lstStyle/>
          <a:p>
            <a:pPr>
              <a:spcAft>
                <a:spcPts val="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Arial"/>
                <a:ea typeface="Times New Roman" panose="02020603050405020304" pitchFamily="18" charset="0"/>
                <a:cs typeface="Times New Roman"/>
              </a:rPr>
              <a:t>Coram SCARF is the leading UK provider of relationships, health, wellbeing, and drugs education.</a:t>
            </a:r>
            <a:endParaRPr lang="en-GB" sz="2000" dirty="0">
              <a:latin typeface="Arial"/>
              <a:ea typeface="Calibri" panose="020F0502020204030204" pitchFamily="34" charset="0"/>
              <a:cs typeface="Times New Roman"/>
            </a:endParaRPr>
          </a:p>
          <a:p>
            <a:pPr>
              <a:lnSpc>
                <a:spcPct val="107000"/>
              </a:lnSpc>
              <a:spcAft>
                <a:spcPts val="800"/>
              </a:spcAft>
            </a:pPr>
            <a:r>
              <a:rPr lang="en-GB" sz="2000" dirty="0">
                <a:latin typeface="Arial" panose="020B0604020202020204" pitchFamily="34" charset="0"/>
                <a:ea typeface="Times New Roman" panose="02020603050405020304" pitchFamily="18" charset="0"/>
                <a:cs typeface="Times New Roman" panose="02020603050405020304" pitchFamily="18" charset="0"/>
              </a:rPr>
              <a:t>Trained Educators use evidence-based, interactive, engaging methods and resources to provide memorable learning experiences for 1 in 10 children in England and Scotland.</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Bef>
                <a:spcPts val="1200"/>
              </a:spcBef>
              <a:spcAft>
                <a:spcPts val="600"/>
              </a:spcAft>
            </a:pPr>
            <a:r>
              <a:rPr lang="en-GB" sz="2400" b="1" dirty="0">
                <a:solidFill>
                  <a:srgbClr val="C00000"/>
                </a:solidFill>
                <a:latin typeface="Arial" panose="020B0604020202020204" pitchFamily="34" charset="0"/>
                <a:ea typeface="Times New Roman" panose="02020603050405020304" pitchFamily="18" charset="0"/>
                <a:cs typeface="Times New Roman" panose="02020603050405020304" pitchFamily="18" charset="0"/>
              </a:rPr>
              <a:t>What children experience</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en-GB" sz="2000" dirty="0">
                <a:latin typeface="Arial"/>
                <a:ea typeface="Times New Roman" panose="02020603050405020304" pitchFamily="18" charset="0"/>
                <a:cs typeface="Times New Roman"/>
              </a:rPr>
              <a:t>Children’s experience of Coram SCARF’s sessions is fun, engaging and memorable. Children meet Harold, our giraffe puppet mascot (‘Healthy Harold’). They have discussions and watch short films about healthy eating, legal and illegal drugs and their effects, the body and how it works, and friendships and their influence. They begin to understand the impact of their choices and behaviours on every aspect of their health and wellbeing - and learn the skills and information needed to make positive, informed health choices.</a:t>
            </a:r>
            <a:endParaRPr lang="en-GB" sz="2000" dirty="0">
              <a:effectLst/>
              <a:latin typeface="Arial"/>
              <a:ea typeface="Calibri" panose="020F0502020204030204" pitchFamily="34" charset="0"/>
              <a:cs typeface="Times New Roman"/>
            </a:endParaRPr>
          </a:p>
        </p:txBody>
      </p:sp>
      <p:pic>
        <p:nvPicPr>
          <p:cNvPr id="5" name="Picture 4">
            <a:extLst>
              <a:ext uri="{FF2B5EF4-FFF2-40B4-BE49-F238E27FC236}">
                <a16:creationId xmlns:a16="http://schemas.microsoft.com/office/drawing/2014/main" id="{E31D9E41-B8BD-472E-B3C6-88ACF44B420C}"/>
              </a:ext>
            </a:extLst>
          </p:cNvPr>
          <p:cNvPicPr>
            <a:picLocks noChangeAspect="1"/>
          </p:cNvPicPr>
          <p:nvPr/>
        </p:nvPicPr>
        <p:blipFill>
          <a:blip r:embed="rId4"/>
          <a:stretch>
            <a:fillRect/>
          </a:stretch>
        </p:blipFill>
        <p:spPr>
          <a:xfrm>
            <a:off x="2678544" y="37897"/>
            <a:ext cx="6059056" cy="1218005"/>
          </a:xfrm>
          <a:prstGeom prst="rect">
            <a:avLst/>
          </a:prstGeom>
        </p:spPr>
      </p:pic>
      <p:pic>
        <p:nvPicPr>
          <p:cNvPr id="12" name="Picture 11">
            <a:extLst>
              <a:ext uri="{FF2B5EF4-FFF2-40B4-BE49-F238E27FC236}">
                <a16:creationId xmlns:a16="http://schemas.microsoft.com/office/drawing/2014/main" id="{F5128426-BA30-4212-A5BC-E6C608EC1BD9}"/>
              </a:ext>
            </a:extLst>
          </p:cNvPr>
          <p:cNvPicPr>
            <a:picLocks noChangeAspect="1"/>
          </p:cNvPicPr>
          <p:nvPr/>
        </p:nvPicPr>
        <p:blipFill>
          <a:blip r:embed="rId5"/>
          <a:stretch>
            <a:fillRect/>
          </a:stretch>
        </p:blipFill>
        <p:spPr>
          <a:xfrm>
            <a:off x="10742181" y="6184275"/>
            <a:ext cx="1110274" cy="592146"/>
          </a:xfrm>
          <a:prstGeom prst="rect">
            <a:avLst/>
          </a:prstGeom>
        </p:spPr>
      </p:pic>
    </p:spTree>
    <p:extLst>
      <p:ext uri="{BB962C8B-B14F-4D97-AF65-F5344CB8AC3E}">
        <p14:creationId xmlns:p14="http://schemas.microsoft.com/office/powerpoint/2010/main" val="2768448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p:txBody>
          <a:bodyPr/>
          <a:lstStyle/>
          <a:p>
            <a:pPr eaLnBrk="1" hangingPunct="1"/>
            <a:r>
              <a:rPr lang="en-US" altLang="en-US"/>
              <a:t>Harriet Gill</a:t>
            </a:r>
          </a:p>
        </p:txBody>
      </p:sp>
      <p:pic>
        <p:nvPicPr>
          <p:cNvPr id="4100"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7525"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BBC6885B-25CC-49A4-86FE-7BCA77E906B9}" type="slidenum">
              <a:rPr lang="en-US" altLang="en-US" smtClean="0">
                <a:solidFill>
                  <a:srgbClr val="000000"/>
                </a:solidFill>
              </a:rPr>
              <a:pPr>
                <a:defRPr/>
              </a:pPr>
              <a:t>3</a:t>
            </a:fld>
            <a:endParaRPr lang="en-US" altLang="en-US" dirty="0">
              <a:solidFill>
                <a:srgbClr val="000000"/>
              </a:solidFill>
            </a:endParaRPr>
          </a:p>
        </p:txBody>
      </p:sp>
      <p:sp>
        <p:nvSpPr>
          <p:cNvPr id="4" name="Rectangle 3"/>
          <p:cNvSpPr/>
          <p:nvPr/>
        </p:nvSpPr>
        <p:spPr>
          <a:xfrm>
            <a:off x="560832" y="1654200"/>
            <a:ext cx="10155936" cy="4690387"/>
          </a:xfrm>
          <a:prstGeom prst="rect">
            <a:avLst/>
          </a:prstGeom>
        </p:spPr>
        <p:txBody>
          <a:bodyPr wrap="square">
            <a:spAutoFit/>
          </a:bodyPr>
          <a:lstStyle/>
          <a:p>
            <a:pPr>
              <a:lnSpc>
                <a:spcPct val="107000"/>
              </a:lnSpc>
              <a:spcBef>
                <a:spcPts val="1500"/>
              </a:spcBef>
              <a:spcAft>
                <a:spcPts val="750"/>
              </a:spcAft>
            </a:pPr>
            <a:r>
              <a:rPr lang="en-GB" sz="2800" b="1" dirty="0">
                <a:solidFill>
                  <a:srgbClr val="C00000"/>
                </a:solidFill>
                <a:latin typeface="Arial" panose="020B0604020202020204" pitchFamily="34" charset="0"/>
                <a:ea typeface="Times New Roman" panose="02020603050405020304" pitchFamily="18" charset="0"/>
                <a:cs typeface="Times New Roman" panose="02020603050405020304" pitchFamily="18" charset="0"/>
              </a:rPr>
              <a:t>SCARF</a:t>
            </a: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en-GB" sz="2400" dirty="0">
                <a:latin typeface="Arial" panose="020B0604020202020204" pitchFamily="34" charset="0"/>
                <a:ea typeface="Times New Roman" panose="02020603050405020304" pitchFamily="18" charset="0"/>
                <a:cs typeface="Times New Roman" panose="02020603050405020304" pitchFamily="18" charset="0"/>
              </a:rPr>
              <a:t>Alongside the mobile classroom, Life Space or in-classroom visits, the online resource SCARF provides a curriculum and a whole-school framework for building the essential life skills to support physical and emotional wellbeing - crucial for children to achieve their best, academically and socially.</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en-GB" sz="2400" dirty="0">
                <a:latin typeface="Arial" panose="020B0604020202020204" pitchFamily="34" charset="0"/>
                <a:ea typeface="Times New Roman" panose="02020603050405020304" pitchFamily="18" charset="0"/>
                <a:cs typeface="Times New Roman" panose="02020603050405020304" pitchFamily="18" charset="0"/>
              </a:rPr>
              <a:t>Meeting all DfE requirements for statutory Relationships, Sex and Health Education (RSHE), SCARF is a complete curriculum consisting of over 350 lesson plans and related assessments that gives teachers the skills and tools to teach a comprehensive RSHE, PSHE and Wellbeing programme throughout the primary years.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E5EAC57E-6319-4FA0-9293-D39B84660B19}"/>
              </a:ext>
            </a:extLst>
          </p:cNvPr>
          <p:cNvPicPr>
            <a:picLocks noChangeAspect="1"/>
          </p:cNvPicPr>
          <p:nvPr/>
        </p:nvPicPr>
        <p:blipFill>
          <a:blip r:embed="rId4"/>
          <a:stretch>
            <a:fillRect/>
          </a:stretch>
        </p:blipFill>
        <p:spPr>
          <a:xfrm>
            <a:off x="2678544" y="37897"/>
            <a:ext cx="6059056" cy="1218005"/>
          </a:xfrm>
          <a:prstGeom prst="rect">
            <a:avLst/>
          </a:prstGeom>
        </p:spPr>
      </p:pic>
      <p:pic>
        <p:nvPicPr>
          <p:cNvPr id="7" name="Picture 6">
            <a:extLst>
              <a:ext uri="{FF2B5EF4-FFF2-40B4-BE49-F238E27FC236}">
                <a16:creationId xmlns:a16="http://schemas.microsoft.com/office/drawing/2014/main" id="{772FE80C-C0F4-4538-BDB6-7D5FC0C09BFA}"/>
              </a:ext>
            </a:extLst>
          </p:cNvPr>
          <p:cNvPicPr>
            <a:picLocks noChangeAspect="1"/>
          </p:cNvPicPr>
          <p:nvPr/>
        </p:nvPicPr>
        <p:blipFill>
          <a:blip r:embed="rId5"/>
          <a:stretch>
            <a:fillRect/>
          </a:stretch>
        </p:blipFill>
        <p:spPr>
          <a:xfrm>
            <a:off x="10742181" y="6184275"/>
            <a:ext cx="1110274" cy="592146"/>
          </a:xfrm>
          <a:prstGeom prst="rect">
            <a:avLst/>
          </a:prstGeom>
        </p:spPr>
      </p:pic>
    </p:spTree>
    <p:extLst>
      <p:ext uri="{BB962C8B-B14F-4D97-AF65-F5344CB8AC3E}">
        <p14:creationId xmlns:p14="http://schemas.microsoft.com/office/powerpoint/2010/main" val="21510113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239" y="1483575"/>
            <a:ext cx="11430000" cy="5293757"/>
          </a:xfrm>
          <a:prstGeom prst="rect">
            <a:avLst/>
          </a:prstGeom>
        </p:spPr>
        <p:txBody>
          <a:bodyPr wrap="square" lIns="91440" tIns="45720" rIns="91440" bIns="45720" anchor="t">
            <a:spAutoFit/>
          </a:bodyPr>
          <a:lstStyle/>
          <a:p>
            <a:pPr>
              <a:spcAft>
                <a:spcPts val="600"/>
              </a:spcAft>
            </a:pPr>
            <a:r>
              <a:rPr lang="en-US" sz="2200" dirty="0">
                <a:latin typeface="Arial" panose="020B0604020202020204" pitchFamily="34" charset="0"/>
                <a:ea typeface="Calibri" panose="020F0502020204030204" pitchFamily="34" charset="0"/>
                <a:cs typeface="Times New Roman" panose="02020603050405020304" pitchFamily="18" charset="0"/>
              </a:rPr>
              <a:t>For each year group, there are six suggested themed units which provide a complete PSHE and wellbeing curriculum. They are:</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spcAft>
                <a:spcPts val="600"/>
              </a:spcAft>
            </a:pPr>
            <a:r>
              <a:rPr lang="en-US" sz="22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Me and My Relationships</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spcAft>
                <a:spcPts val="600"/>
              </a:spcAft>
            </a:pPr>
            <a:r>
              <a:rPr lang="en-US" sz="2200" dirty="0">
                <a:latin typeface="Arial"/>
                <a:ea typeface="Calibri"/>
                <a:cs typeface="Times New Roman"/>
              </a:rPr>
              <a:t>Explores feelings and emotions, develops skills to manage conflict, helps identify our special people and equips children to </a:t>
            </a:r>
            <a:r>
              <a:rPr lang="en-US" sz="2200" dirty="0" err="1">
                <a:latin typeface="Arial"/>
                <a:ea typeface="Calibri"/>
                <a:cs typeface="Times New Roman"/>
              </a:rPr>
              <a:t>recognise</a:t>
            </a:r>
            <a:r>
              <a:rPr lang="en-US" sz="2200" dirty="0">
                <a:latin typeface="Arial"/>
                <a:ea typeface="Calibri"/>
                <a:cs typeface="Times New Roman"/>
              </a:rPr>
              <a:t> the qualities of healthy friendships and how to manage them.</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spcAft>
                <a:spcPts val="600"/>
              </a:spcAft>
            </a:pPr>
            <a:r>
              <a:rPr lang="en-US" sz="22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Valuing Difference </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spcAft>
                <a:spcPts val="600"/>
              </a:spcAft>
            </a:pPr>
            <a:r>
              <a:rPr lang="en-US" sz="2200" dirty="0">
                <a:latin typeface="Arial"/>
                <a:ea typeface="Calibri"/>
                <a:cs typeface="Times New Roman"/>
              </a:rPr>
              <a:t>Includes a strong focus on British Values, supports children to develop respectful relationships with others, recognise bullying, both online and in real life, respecting the rights of others, and know their responsibilities as a upstander.</a:t>
            </a:r>
            <a:endParaRPr lang="en-US" sz="2200" dirty="0">
              <a:latin typeface="Arial" panose="020B0604020202020204" pitchFamily="34" charset="0"/>
              <a:ea typeface="Calibri" panose="020F0502020204030204" pitchFamily="34" charset="0"/>
              <a:cs typeface="Times New Roman" panose="02020603050405020304" pitchFamily="18" charset="0"/>
            </a:endParaRPr>
          </a:p>
          <a:p>
            <a:pPr>
              <a:spcAft>
                <a:spcPts val="600"/>
              </a:spcAft>
            </a:pPr>
            <a:r>
              <a:rPr lang="en-US" sz="22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Keeping Myself Safe </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spcAft>
                <a:spcPts val="600"/>
              </a:spcAft>
            </a:pPr>
            <a:r>
              <a:rPr lang="en-US" sz="2200" dirty="0">
                <a:latin typeface="Arial"/>
                <a:ea typeface="Calibri"/>
                <a:cs typeface="Times New Roman"/>
              </a:rPr>
              <a:t>Covers a number of safety aspects from statutory Relationships Education including being able to identify trusted adults in their lives, positive ways to interact online, what to do when faced with a dilemma and </a:t>
            </a:r>
            <a:r>
              <a:rPr lang="en-US" sz="2200" dirty="0" err="1">
                <a:latin typeface="Arial"/>
                <a:ea typeface="Calibri"/>
                <a:cs typeface="Times New Roman"/>
              </a:rPr>
              <a:t>recognising</a:t>
            </a:r>
            <a:r>
              <a:rPr lang="en-US" sz="2200" dirty="0">
                <a:latin typeface="Arial"/>
                <a:ea typeface="Calibri"/>
                <a:cs typeface="Times New Roman"/>
              </a:rPr>
              <a:t> appropriate and inappropriate touch.</a:t>
            </a:r>
            <a:endParaRPr lang="en-GB" sz="2200" dirty="0">
              <a:latin typeface="Arial"/>
              <a:ea typeface="Calibri"/>
              <a:cs typeface="Times New Roman"/>
            </a:endParaRPr>
          </a:p>
        </p:txBody>
      </p:sp>
      <p:sp>
        <p:nvSpPr>
          <p:cNvPr id="3" name="Rectangle 2"/>
          <p:cNvSpPr/>
          <p:nvPr/>
        </p:nvSpPr>
        <p:spPr>
          <a:xfrm>
            <a:off x="364134" y="98580"/>
            <a:ext cx="6284092" cy="1384995"/>
          </a:xfrm>
          <a:prstGeom prst="rect">
            <a:avLst/>
          </a:prstGeom>
        </p:spPr>
        <p:txBody>
          <a:bodyPr wrap="none">
            <a:spAutoFit/>
          </a:bodyPr>
          <a:lstStyle/>
          <a:p>
            <a:pPr algn="ctr">
              <a:spcAft>
                <a:spcPts val="0"/>
              </a:spcAft>
            </a:pPr>
            <a:r>
              <a:rPr lang="en-US" sz="42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What will my child learn</a:t>
            </a:r>
          </a:p>
          <a:p>
            <a:pPr algn="ctr">
              <a:spcAft>
                <a:spcPts val="0"/>
              </a:spcAft>
            </a:pPr>
            <a:r>
              <a:rPr lang="en-US" sz="42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in SCARF lessons?</a:t>
            </a:r>
            <a:endParaRPr lang="en-GB" sz="42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32736434-A54D-4750-8177-6A48FD197074}"/>
              </a:ext>
            </a:extLst>
          </p:cNvPr>
          <p:cNvPicPr>
            <a:picLocks noChangeAspect="1"/>
          </p:cNvPicPr>
          <p:nvPr/>
        </p:nvPicPr>
        <p:blipFill>
          <a:blip r:embed="rId3"/>
          <a:stretch>
            <a:fillRect/>
          </a:stretch>
        </p:blipFill>
        <p:spPr>
          <a:xfrm>
            <a:off x="7656944" y="98580"/>
            <a:ext cx="4331855" cy="870799"/>
          </a:xfrm>
          <a:prstGeom prst="rect">
            <a:avLst/>
          </a:prstGeom>
        </p:spPr>
      </p:pic>
    </p:spTree>
    <p:extLst>
      <p:ext uri="{BB962C8B-B14F-4D97-AF65-F5344CB8AC3E}">
        <p14:creationId xmlns:p14="http://schemas.microsoft.com/office/powerpoint/2010/main" val="326866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4320" y="1040128"/>
            <a:ext cx="11430000" cy="5970865"/>
          </a:xfrm>
          <a:prstGeom prst="rect">
            <a:avLst/>
          </a:prstGeom>
        </p:spPr>
        <p:txBody>
          <a:bodyPr wrap="square" lIns="91440" tIns="45720" rIns="91440" bIns="45720" anchor="t">
            <a:spAutoFit/>
          </a:bodyPr>
          <a:lstStyle/>
          <a:p>
            <a:pPr marL="90170">
              <a:spcAft>
                <a:spcPts val="0"/>
              </a:spcAft>
            </a:pPr>
            <a:r>
              <a:rPr lang="en-US" sz="2200" dirty="0">
                <a:latin typeface="Arial" panose="020B0604020202020204" pitchFamily="34" charset="0"/>
                <a:ea typeface="Calibri" panose="020F0502020204030204" pitchFamily="34" charset="0"/>
                <a:cs typeface="Times New Roman" panose="02020603050405020304" pitchFamily="18" charset="0"/>
              </a:rPr>
              <a:t> </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marL="90170"/>
            <a:r>
              <a:rPr lang="en-US" sz="24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Rights and Responsibilities</a:t>
            </a:r>
            <a:r>
              <a:rPr lang="en-US" sz="2400" dirty="0">
                <a:solidFill>
                  <a:srgbClr val="C00000"/>
                </a:solidFill>
                <a:latin typeface="Arial" panose="020B0604020202020204" pitchFamily="34" charset="0"/>
                <a:ea typeface="Calibri" panose="020F0502020204030204" pitchFamily="34" charset="0"/>
                <a:cs typeface="Times New Roman" panose="02020603050405020304" pitchFamily="18" charset="0"/>
              </a:rPr>
              <a:t> </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90170">
              <a:spcAft>
                <a:spcPts val="1200"/>
              </a:spcAft>
            </a:pPr>
            <a:r>
              <a:rPr lang="en-US" sz="2400" dirty="0">
                <a:latin typeface="Arial"/>
                <a:ea typeface="Calibri"/>
                <a:cs typeface="Times New Roman"/>
              </a:rPr>
              <a:t>Explores broader topics including looking after the environment, economic education and the changing rights and responsibilities children have as they grow older, alongside the need to respect the rights of others and to respect their environment.</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90170"/>
            <a:r>
              <a:rPr lang="en-US" sz="24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Being My Best </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90170">
              <a:spcAft>
                <a:spcPts val="1200"/>
              </a:spcAft>
            </a:pPr>
            <a:r>
              <a:rPr lang="en-US" sz="2400" dirty="0">
                <a:latin typeface="Arial"/>
                <a:ea typeface="Calibri"/>
                <a:cs typeface="Times New Roman"/>
              </a:rPr>
              <a:t>Includes a focus on keeping physically healthy, developing a growth mindset to facilitate resiliency, setting goals and ways to achieve them.</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90170"/>
            <a:r>
              <a:rPr lang="en-US" sz="24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Growing and Changing </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90170">
              <a:spcAft>
                <a:spcPts val="1200"/>
              </a:spcAft>
            </a:pPr>
            <a:r>
              <a:rPr lang="en-US" sz="2400" dirty="0">
                <a:latin typeface="Arial" panose="020B0604020202020204" pitchFamily="34" charset="0"/>
                <a:ea typeface="Calibri" panose="020F0502020204030204" pitchFamily="34" charset="0"/>
                <a:cs typeface="Times New Roman" panose="02020603050405020304" pitchFamily="18" charset="0"/>
              </a:rPr>
              <a:t>Has age-appropriate plans to cover the physical and emotional changes that happen to children as they grow older, including changes at puberty and how to approach this with confidence. Age-appropriate lessons on relationships and sex education are also included. </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4CBDC3DA-E050-466C-98BA-F47147DDC4CF}"/>
              </a:ext>
            </a:extLst>
          </p:cNvPr>
          <p:cNvPicPr>
            <a:picLocks noChangeAspect="1"/>
          </p:cNvPicPr>
          <p:nvPr/>
        </p:nvPicPr>
        <p:blipFill>
          <a:blip r:embed="rId3"/>
          <a:stretch>
            <a:fillRect/>
          </a:stretch>
        </p:blipFill>
        <p:spPr>
          <a:xfrm>
            <a:off x="7656944" y="169329"/>
            <a:ext cx="4331855" cy="870799"/>
          </a:xfrm>
          <a:prstGeom prst="rect">
            <a:avLst/>
          </a:prstGeom>
        </p:spPr>
      </p:pic>
    </p:spTree>
    <p:extLst>
      <p:ext uri="{BB962C8B-B14F-4D97-AF65-F5344CB8AC3E}">
        <p14:creationId xmlns:p14="http://schemas.microsoft.com/office/powerpoint/2010/main" val="2148405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9184" y="1040128"/>
            <a:ext cx="11430000" cy="1046440"/>
          </a:xfrm>
          <a:prstGeom prst="rect">
            <a:avLst/>
          </a:prstGeom>
        </p:spPr>
        <p:txBody>
          <a:bodyPr wrap="square">
            <a:spAutoFit/>
          </a:bodyPr>
          <a:lstStyle/>
          <a:p>
            <a:pPr marL="90170">
              <a:spcAft>
                <a:spcPts val="0"/>
              </a:spcAft>
            </a:pPr>
            <a:r>
              <a:rPr lang="en-US" sz="2200" dirty="0">
                <a:latin typeface="Arial" panose="020B0604020202020204" pitchFamily="34" charset="0"/>
                <a:ea typeface="Calibri" panose="020F0502020204030204" pitchFamily="34" charset="0"/>
                <a:cs typeface="Times New Roman" panose="02020603050405020304" pitchFamily="18" charset="0"/>
              </a:rPr>
              <a:t> </a:t>
            </a:r>
          </a:p>
          <a:p>
            <a:pPr marL="90170">
              <a:spcAft>
                <a:spcPts val="0"/>
              </a:spcAft>
            </a:pPr>
            <a:r>
              <a:rPr lang="en-US" sz="2200" dirty="0">
                <a:latin typeface="Arial" panose="020B0604020202020204" pitchFamily="34" charset="0"/>
                <a:ea typeface="Calibri" panose="020F0502020204030204" pitchFamily="34" charset="0"/>
                <a:cs typeface="Times New Roman" panose="02020603050405020304" pitchFamily="18" charset="0"/>
              </a:rPr>
              <a:t> </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329184" y="1567764"/>
            <a:ext cx="11301984" cy="5113451"/>
          </a:xfrm>
          <a:prstGeom prst="rect">
            <a:avLst/>
          </a:prstGeom>
        </p:spPr>
        <p:txBody>
          <a:bodyPr wrap="square" lIns="91440" tIns="45720" rIns="91440" bIns="45720" anchor="t">
            <a:spAutoFit/>
          </a:bodyPr>
          <a:lstStyle/>
          <a:p>
            <a:pPr>
              <a:lnSpc>
                <a:spcPct val="107000"/>
              </a:lnSpc>
              <a:spcAft>
                <a:spcPts val="1200"/>
              </a:spcAft>
            </a:pPr>
            <a:r>
              <a:rPr lang="en-GB" sz="2400" dirty="0">
                <a:latin typeface="Arial"/>
                <a:ea typeface="Calibri"/>
                <a:cs typeface="Times New Roman"/>
              </a:rPr>
              <a:t>Relationships Education in primary schools should teach the fundamental building blocks and characteristics of positive relationships.</a:t>
            </a:r>
            <a:endParaRPr lang="en-GB" sz="2400" dirty="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1200"/>
              </a:spcAft>
            </a:pPr>
            <a:r>
              <a:rPr lang="en-GB" sz="2400" dirty="0">
                <a:latin typeface="Arial"/>
                <a:ea typeface="Calibri"/>
                <a:cs typeface="Times New Roman"/>
              </a:rPr>
              <a:t>Coram SCARF believe that children should learn about relationships as well as the emotional, social and physical aspects of growing up, human sexuality and sexual health in an age-appropriate way, the majority of which is covered in Health Education and National Curriculum Science. Therefore, we often refer to this subject as RSE: Relationships and Sex Education.</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1200"/>
              </a:spcAft>
            </a:pPr>
            <a:r>
              <a:rPr lang="en-GB" sz="2400" dirty="0">
                <a:latin typeface="Arial"/>
                <a:ea typeface="Calibri"/>
                <a:cs typeface="Times New Roman"/>
              </a:rPr>
              <a:t>The SCARF Relationships and Sex Education resources help children and young people to be safe, healthy and happy, both as they grow, and in their future lives. These lessons help to meet safeguarding, and emotional wellbeing requirements, as well as ensuring that schools cover the requirements of the DfE RSHE guidance.</a:t>
            </a:r>
            <a:endParaRPr lang="en-GB" sz="2400" dirty="0">
              <a:effectLst/>
              <a:latin typeface="Arial"/>
              <a:ea typeface="Calibri"/>
              <a:cs typeface="Times New Roman"/>
            </a:endParaRPr>
          </a:p>
        </p:txBody>
      </p:sp>
      <p:sp>
        <p:nvSpPr>
          <p:cNvPr id="6" name="Rectangle 5"/>
          <p:cNvSpPr/>
          <p:nvPr/>
        </p:nvSpPr>
        <p:spPr>
          <a:xfrm>
            <a:off x="220380" y="115276"/>
            <a:ext cx="7491982" cy="1384995"/>
          </a:xfrm>
          <a:prstGeom prst="rect">
            <a:avLst/>
          </a:prstGeom>
        </p:spPr>
        <p:txBody>
          <a:bodyPr wrap="square">
            <a:spAutoFit/>
          </a:bodyPr>
          <a:lstStyle/>
          <a:p>
            <a:pPr algn="ctr">
              <a:spcAft>
                <a:spcPts val="800"/>
              </a:spcAft>
            </a:pPr>
            <a:r>
              <a:rPr lang="en-GB" sz="42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Relationships &amp; Sex Education</a:t>
            </a:r>
            <a:endParaRPr lang="en-GB" sz="42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763FEF16-BF5B-42CF-9208-3AC1C96CBB7B}"/>
              </a:ext>
            </a:extLst>
          </p:cNvPr>
          <p:cNvPicPr>
            <a:picLocks noChangeAspect="1"/>
          </p:cNvPicPr>
          <p:nvPr/>
        </p:nvPicPr>
        <p:blipFill>
          <a:blip r:embed="rId3"/>
          <a:stretch>
            <a:fillRect/>
          </a:stretch>
        </p:blipFill>
        <p:spPr>
          <a:xfrm>
            <a:off x="7712362" y="115276"/>
            <a:ext cx="4331855" cy="870799"/>
          </a:xfrm>
          <a:prstGeom prst="rect">
            <a:avLst/>
          </a:prstGeom>
        </p:spPr>
      </p:pic>
    </p:spTree>
    <p:extLst>
      <p:ext uri="{BB962C8B-B14F-4D97-AF65-F5344CB8AC3E}">
        <p14:creationId xmlns:p14="http://schemas.microsoft.com/office/powerpoint/2010/main" val="1329418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7B9190-6EC1-82F7-8EF3-6989BB23B8E3}"/>
              </a:ext>
            </a:extLst>
          </p:cNvPr>
          <p:cNvSpPr/>
          <p:nvPr/>
        </p:nvSpPr>
        <p:spPr>
          <a:xfrm>
            <a:off x="220380" y="115276"/>
            <a:ext cx="7491982" cy="1918474"/>
          </a:xfrm>
          <a:prstGeom prst="rect">
            <a:avLst/>
          </a:prstGeom>
        </p:spPr>
        <p:txBody>
          <a:bodyPr wrap="square">
            <a:spAutoFit/>
          </a:bodyPr>
          <a:lstStyle/>
          <a:p>
            <a:pPr algn="ctr">
              <a:spcAft>
                <a:spcPts val="800"/>
              </a:spcAft>
            </a:pPr>
            <a:r>
              <a:rPr lang="en-US" sz="28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Department for Education (DfE) statutory requirements for Relationships and Health Education (2025)</a:t>
            </a:r>
          </a:p>
          <a:p>
            <a:pPr algn="ctr">
              <a:spcAft>
                <a:spcPts val="800"/>
              </a:spcAft>
            </a:pPr>
            <a:r>
              <a:rPr lang="en-US" sz="28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17D5308C-2030-0B95-312F-F0405C315650}"/>
              </a:ext>
            </a:extLst>
          </p:cNvPr>
          <p:cNvSpPr>
            <a:spLocks noGrp="1"/>
          </p:cNvSpPr>
          <p:nvPr>
            <p:ph idx="1"/>
          </p:nvPr>
        </p:nvSpPr>
        <p:spPr>
          <a:xfrm>
            <a:off x="220380" y="1603022"/>
            <a:ext cx="11751240" cy="5139701"/>
          </a:xfrm>
        </p:spPr>
        <p:txBody>
          <a:bodyPr>
            <a:noAutofit/>
          </a:bodyPr>
          <a:lstStyle/>
          <a:p>
            <a:r>
              <a:rPr lang="en-GB" sz="1800" dirty="0"/>
              <a:t>From September 2026, schools will be required to teach the 2025 revised guidance for Relationships and Health Education. The DfE also strongly encourages primary schools to deliver sex education in years 5 and/or 6 to help prepare children for their transition to secondary school.</a:t>
            </a:r>
            <a:endParaRPr lang="en-US" sz="1800" dirty="0"/>
          </a:p>
          <a:p>
            <a:r>
              <a:rPr lang="en-GB" sz="1800" dirty="0"/>
              <a:t>This updated guidance gives a stronger focus on developing skills, as well as knowledge, particularly in navigating a complex, digital world safely and healthily. The guidance </a:t>
            </a:r>
            <a:r>
              <a:rPr lang="en-US" sz="1800" dirty="0" err="1"/>
              <a:t>recognises</a:t>
            </a:r>
            <a:r>
              <a:rPr lang="en-US" sz="1800" dirty="0"/>
              <a:t> there isn’t a one-size-fits-all approach, and that flexibility will help schools to meet the needs of their pupils best. </a:t>
            </a:r>
          </a:p>
          <a:p>
            <a:r>
              <a:rPr lang="en-US" sz="1800" dirty="0"/>
              <a:t>Some key updates include:</a:t>
            </a:r>
          </a:p>
          <a:p>
            <a:pPr lvl="1"/>
            <a:r>
              <a:rPr lang="en-US" sz="1600" dirty="0"/>
              <a:t>Online Safety &amp; AI: Expanded focus on AI literacy, deepfakes, sextortion, and online scams.</a:t>
            </a:r>
          </a:p>
          <a:p>
            <a:pPr lvl="1"/>
            <a:r>
              <a:rPr lang="en-US" sz="1600" dirty="0"/>
              <a:t>Misogyny and Relationships: Explicit requirements to tackle misogyny, incel culture, and harmful pornography.</a:t>
            </a:r>
          </a:p>
          <a:p>
            <a:pPr lvl="1"/>
            <a:r>
              <a:rPr lang="en-US" sz="1600" dirty="0"/>
              <a:t>Personal Safety: Includes comprehensive, practical safety training, including road, rail, and water safety.</a:t>
            </a:r>
          </a:p>
          <a:p>
            <a:pPr lvl="1"/>
            <a:r>
              <a:rPr lang="en-US" sz="1600" dirty="0"/>
              <a:t>Health &amp; Body: Enhanced coverage of menstruation, menopause, and gynecological health, plus correct anatomical terms for body parts in primary school.</a:t>
            </a:r>
          </a:p>
          <a:p>
            <a:pPr lvl="1"/>
            <a:r>
              <a:rPr lang="en-US" sz="1600" dirty="0"/>
              <a:t>LGBTQ+ Inclusion: LGBTQ+ content must be integrated, and schools must comply with equality laws regarding gender reassignment.</a:t>
            </a:r>
          </a:p>
          <a:p>
            <a:r>
              <a:rPr lang="en-US" sz="1800" dirty="0"/>
              <a:t>This will go some way to supporting children to develop positive relationships, including skills for navigating boundaries with kindness and respect, to put in the early preventative work to tackle sexual violence and abusive </a:t>
            </a:r>
            <a:r>
              <a:rPr lang="en-US" sz="1800" dirty="0" err="1"/>
              <a:t>behaviour</a:t>
            </a:r>
            <a:r>
              <a:rPr lang="en-US" sz="1800" dirty="0"/>
              <a:t>.</a:t>
            </a:r>
          </a:p>
          <a:p>
            <a:r>
              <a:rPr lang="en-US" sz="1800" dirty="0"/>
              <a:t>Schools continue to be bound by the statutory guidance from 2019, and will have until September 2026 to adapt their curricula to reflect this new guidance. </a:t>
            </a:r>
            <a:r>
              <a:rPr lang="en-US" sz="1800" u="sng" dirty="0"/>
              <a:t>They can start following it from September this year if they wish to. </a:t>
            </a:r>
          </a:p>
        </p:txBody>
      </p:sp>
      <p:pic>
        <p:nvPicPr>
          <p:cNvPr id="5" name="Picture 4">
            <a:extLst>
              <a:ext uri="{FF2B5EF4-FFF2-40B4-BE49-F238E27FC236}">
                <a16:creationId xmlns:a16="http://schemas.microsoft.com/office/drawing/2014/main" id="{A2F05B5B-F913-C26D-E503-62563941097B}"/>
              </a:ext>
            </a:extLst>
          </p:cNvPr>
          <p:cNvPicPr>
            <a:picLocks noChangeAspect="1"/>
          </p:cNvPicPr>
          <p:nvPr/>
        </p:nvPicPr>
        <p:blipFill>
          <a:blip r:embed="rId2"/>
          <a:stretch>
            <a:fillRect/>
          </a:stretch>
        </p:blipFill>
        <p:spPr>
          <a:xfrm>
            <a:off x="7712362" y="115276"/>
            <a:ext cx="4331855" cy="870799"/>
          </a:xfrm>
          <a:prstGeom prst="rect">
            <a:avLst/>
          </a:prstGeom>
        </p:spPr>
      </p:pic>
    </p:spTree>
    <p:extLst>
      <p:ext uri="{BB962C8B-B14F-4D97-AF65-F5344CB8AC3E}">
        <p14:creationId xmlns:p14="http://schemas.microsoft.com/office/powerpoint/2010/main" val="38346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598A1A-2AF9-EED4-5E05-2A14452F643E}"/>
              </a:ext>
            </a:extLst>
          </p:cNvPr>
          <p:cNvSpPr>
            <a:spLocks noGrp="1"/>
          </p:cNvSpPr>
          <p:nvPr>
            <p:ph idx="1"/>
          </p:nvPr>
        </p:nvSpPr>
        <p:spPr>
          <a:xfrm>
            <a:off x="220379" y="1246798"/>
            <a:ext cx="11678109" cy="5368491"/>
          </a:xfrm>
        </p:spPr>
        <p:txBody>
          <a:bodyPr>
            <a:normAutofit fontScale="92500" lnSpcReduction="10000"/>
          </a:bodyPr>
          <a:lstStyle/>
          <a:p>
            <a:r>
              <a:rPr lang="en-GB" dirty="0"/>
              <a:t>Research shows that not delivering this vital education puts our children at greater risk of poor mental health. We know this because every year, </a:t>
            </a:r>
            <a:r>
              <a:rPr lang="en-GB" u="sng" dirty="0"/>
              <a:t>around 25% of girls start their periods before learning about them at school</a:t>
            </a:r>
            <a:r>
              <a:rPr lang="en-GB" dirty="0"/>
              <a:t>. This can result in them agonising over why they are bleeding and how serious the cause might be. </a:t>
            </a:r>
          </a:p>
          <a:p>
            <a:r>
              <a:rPr lang="en-GB" dirty="0"/>
              <a:t>Similarly, </a:t>
            </a:r>
            <a:r>
              <a:rPr lang="en-GB" u="sng" dirty="0"/>
              <a:t>38% of boys experience wet dreams before having learnt about them</a:t>
            </a:r>
            <a:r>
              <a:rPr lang="en-GB" dirty="0"/>
              <a:t>, leaving them open to shame and stigma over a natural bodily function; this can lead to problems later in life.  This updated guidance stipulates that puberty education including menstruation must start at eight years old to help children understand what to expect and avoid distress. </a:t>
            </a:r>
            <a:endParaRPr lang="en-US" dirty="0"/>
          </a:p>
          <a:p>
            <a:r>
              <a:rPr lang="en-GB" dirty="0"/>
              <a:t>We also know that RSE has a protective factor when it comes to safeguarding children. </a:t>
            </a:r>
            <a:r>
              <a:rPr lang="en-GB" u="sng" dirty="0"/>
              <a:t>1 in 20 children are sexually abused </a:t>
            </a:r>
            <a:r>
              <a:rPr lang="en-GB" dirty="0"/>
              <a:t>and </a:t>
            </a:r>
            <a:r>
              <a:rPr lang="en-GB" u="sng" dirty="0"/>
              <a:t>1 in 3 of these do not report </a:t>
            </a:r>
            <a:r>
              <a:rPr lang="en-GB" dirty="0"/>
              <a:t>this to an adult. Sexual abuse can happen to any child; the best way to safeguard children is to ensure that they receive information on naming parts of their body, knowing the difference between appropriate and inappropriate touch, and having the skills and confidence to find and talk to a trusted adult to report any abuse.</a:t>
            </a:r>
            <a:endParaRPr lang="en-US" dirty="0"/>
          </a:p>
          <a:p>
            <a:endParaRPr lang="en-US" dirty="0"/>
          </a:p>
        </p:txBody>
      </p:sp>
      <p:sp>
        <p:nvSpPr>
          <p:cNvPr id="4" name="Rectangle 3">
            <a:extLst>
              <a:ext uri="{FF2B5EF4-FFF2-40B4-BE49-F238E27FC236}">
                <a16:creationId xmlns:a16="http://schemas.microsoft.com/office/drawing/2014/main" id="{2745A5CE-CD56-7907-C7E3-C495707E4719}"/>
              </a:ext>
            </a:extLst>
          </p:cNvPr>
          <p:cNvSpPr/>
          <p:nvPr/>
        </p:nvSpPr>
        <p:spPr>
          <a:xfrm>
            <a:off x="220380" y="327094"/>
            <a:ext cx="7491982" cy="707886"/>
          </a:xfrm>
          <a:prstGeom prst="rect">
            <a:avLst/>
          </a:prstGeom>
        </p:spPr>
        <p:txBody>
          <a:bodyPr wrap="square">
            <a:spAutoFit/>
          </a:bodyPr>
          <a:lstStyle/>
          <a:p>
            <a:pPr algn="ctr">
              <a:spcAft>
                <a:spcPts val="800"/>
              </a:spcAft>
            </a:pPr>
            <a:r>
              <a:rPr lang="en-US" sz="40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Why is it so important?</a:t>
            </a:r>
          </a:p>
        </p:txBody>
      </p:sp>
      <p:pic>
        <p:nvPicPr>
          <p:cNvPr id="5" name="Picture 4">
            <a:extLst>
              <a:ext uri="{FF2B5EF4-FFF2-40B4-BE49-F238E27FC236}">
                <a16:creationId xmlns:a16="http://schemas.microsoft.com/office/drawing/2014/main" id="{E8EB58D2-EA5A-2E24-EAA2-EBC52482DE79}"/>
              </a:ext>
            </a:extLst>
          </p:cNvPr>
          <p:cNvPicPr>
            <a:picLocks noChangeAspect="1"/>
          </p:cNvPicPr>
          <p:nvPr/>
        </p:nvPicPr>
        <p:blipFill>
          <a:blip r:embed="rId2"/>
          <a:stretch>
            <a:fillRect/>
          </a:stretch>
        </p:blipFill>
        <p:spPr>
          <a:xfrm>
            <a:off x="7712362" y="115276"/>
            <a:ext cx="4331855" cy="870799"/>
          </a:xfrm>
          <a:prstGeom prst="rect">
            <a:avLst/>
          </a:prstGeom>
        </p:spPr>
      </p:pic>
    </p:spTree>
    <p:extLst>
      <p:ext uri="{BB962C8B-B14F-4D97-AF65-F5344CB8AC3E}">
        <p14:creationId xmlns:p14="http://schemas.microsoft.com/office/powerpoint/2010/main" val="2843705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127B9-B696-D9EB-42C6-833A13A7866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41A036-A6DF-74C0-6EFF-210AE5956B9C}"/>
              </a:ext>
            </a:extLst>
          </p:cNvPr>
          <p:cNvSpPr>
            <a:spLocks noGrp="1"/>
          </p:cNvSpPr>
          <p:nvPr>
            <p:ph idx="1"/>
          </p:nvPr>
        </p:nvSpPr>
        <p:spPr>
          <a:xfrm>
            <a:off x="220379" y="1246798"/>
            <a:ext cx="11678109" cy="5368491"/>
          </a:xfrm>
        </p:spPr>
        <p:txBody>
          <a:bodyPr>
            <a:normAutofit/>
          </a:bodyPr>
          <a:lstStyle/>
          <a:p>
            <a:r>
              <a:rPr lang="en-GB" dirty="0"/>
              <a:t>Research now shows that children with better health (including mental health) and wellbeing are likely to achieve better academically. By learning about positive relationships, respect for themselves and others, and behaving appropriately and safely online, they are better able to enjoy their friendships and therefore focus more at school. </a:t>
            </a:r>
            <a:endParaRPr lang="en-US" dirty="0"/>
          </a:p>
          <a:p>
            <a:r>
              <a:rPr lang="en-GB" dirty="0"/>
              <a:t>There is sometimes concern that RSE in school might promote sexual experimentation or cause confusion about an individual’s sexuality. Research on quality Relationships and Sex education in the UK by the National Survey of Sexual Attitudes and Lifestyles team consistently shows that men and women who reported that </a:t>
            </a:r>
            <a:r>
              <a:rPr lang="en-GB" i="1" dirty="0"/>
              <a:t>lessons at school were their main source of information about sex</a:t>
            </a:r>
            <a:r>
              <a:rPr lang="en-GB" dirty="0"/>
              <a:t> were more likely to have started having sex at a </a:t>
            </a:r>
            <a:r>
              <a:rPr lang="en-GB" b="1" i="1" dirty="0"/>
              <a:t>later age</a:t>
            </a:r>
            <a:r>
              <a:rPr lang="en-GB" dirty="0"/>
              <a:t> than those for whom parents or other sources were their main source. </a:t>
            </a:r>
            <a:endParaRPr lang="en-US" dirty="0"/>
          </a:p>
          <a:p>
            <a:endParaRPr lang="en-US" dirty="0"/>
          </a:p>
        </p:txBody>
      </p:sp>
      <p:sp>
        <p:nvSpPr>
          <p:cNvPr id="4" name="Rectangle 3">
            <a:extLst>
              <a:ext uri="{FF2B5EF4-FFF2-40B4-BE49-F238E27FC236}">
                <a16:creationId xmlns:a16="http://schemas.microsoft.com/office/drawing/2014/main" id="{DF2D4761-DC18-E861-22CE-6D75B52DCB75}"/>
              </a:ext>
            </a:extLst>
          </p:cNvPr>
          <p:cNvSpPr/>
          <p:nvPr/>
        </p:nvSpPr>
        <p:spPr>
          <a:xfrm>
            <a:off x="220380" y="327094"/>
            <a:ext cx="7491982" cy="707886"/>
          </a:xfrm>
          <a:prstGeom prst="rect">
            <a:avLst/>
          </a:prstGeom>
        </p:spPr>
        <p:txBody>
          <a:bodyPr wrap="square">
            <a:spAutoFit/>
          </a:bodyPr>
          <a:lstStyle/>
          <a:p>
            <a:pPr algn="ctr">
              <a:spcAft>
                <a:spcPts val="800"/>
              </a:spcAft>
            </a:pPr>
            <a:r>
              <a:rPr lang="en-US" sz="40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Why is it so important?</a:t>
            </a:r>
          </a:p>
        </p:txBody>
      </p:sp>
      <p:pic>
        <p:nvPicPr>
          <p:cNvPr id="5" name="Picture 4">
            <a:extLst>
              <a:ext uri="{FF2B5EF4-FFF2-40B4-BE49-F238E27FC236}">
                <a16:creationId xmlns:a16="http://schemas.microsoft.com/office/drawing/2014/main" id="{EF62C4D8-B1D7-8BEF-C0ED-907D5BAF351F}"/>
              </a:ext>
            </a:extLst>
          </p:cNvPr>
          <p:cNvPicPr>
            <a:picLocks noChangeAspect="1"/>
          </p:cNvPicPr>
          <p:nvPr/>
        </p:nvPicPr>
        <p:blipFill>
          <a:blip r:embed="rId2"/>
          <a:stretch>
            <a:fillRect/>
          </a:stretch>
        </p:blipFill>
        <p:spPr>
          <a:xfrm>
            <a:off x="7712362" y="115276"/>
            <a:ext cx="4331855" cy="870799"/>
          </a:xfrm>
          <a:prstGeom prst="rect">
            <a:avLst/>
          </a:prstGeom>
        </p:spPr>
      </p:pic>
    </p:spTree>
    <p:extLst>
      <p:ext uri="{BB962C8B-B14F-4D97-AF65-F5344CB8AC3E}">
        <p14:creationId xmlns:p14="http://schemas.microsoft.com/office/powerpoint/2010/main" val="1074417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1856F-C822-DBB3-5B0D-88DD634BED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8F9B8E-91E4-1409-A916-0DC49FF3A582}"/>
              </a:ext>
            </a:extLst>
          </p:cNvPr>
          <p:cNvSpPr>
            <a:spLocks noGrp="1"/>
          </p:cNvSpPr>
          <p:nvPr>
            <p:ph idx="1"/>
          </p:nvPr>
        </p:nvSpPr>
        <p:spPr>
          <a:xfrm>
            <a:off x="220379" y="1246798"/>
            <a:ext cx="11678109" cy="5368491"/>
          </a:xfrm>
        </p:spPr>
        <p:txBody>
          <a:bodyPr>
            <a:normAutofit/>
          </a:bodyPr>
          <a:lstStyle/>
          <a:p>
            <a:r>
              <a:rPr lang="en-GB" dirty="0">
                <a:hlinkClick r:id="rId2"/>
              </a:rPr>
              <a:t>https://www.coramscarf.org.uk/rshe-evidence</a:t>
            </a:r>
            <a:r>
              <a:rPr lang="en-GB" dirty="0"/>
              <a:t> </a:t>
            </a:r>
            <a:endParaRPr lang="en-US" dirty="0"/>
          </a:p>
        </p:txBody>
      </p:sp>
      <p:sp>
        <p:nvSpPr>
          <p:cNvPr id="4" name="Rectangle 3">
            <a:extLst>
              <a:ext uri="{FF2B5EF4-FFF2-40B4-BE49-F238E27FC236}">
                <a16:creationId xmlns:a16="http://schemas.microsoft.com/office/drawing/2014/main" id="{23AB0161-0A05-165B-307B-38EEAAB4DF43}"/>
              </a:ext>
            </a:extLst>
          </p:cNvPr>
          <p:cNvSpPr/>
          <p:nvPr/>
        </p:nvSpPr>
        <p:spPr>
          <a:xfrm>
            <a:off x="220380" y="327094"/>
            <a:ext cx="7491982" cy="707886"/>
          </a:xfrm>
          <a:prstGeom prst="rect">
            <a:avLst/>
          </a:prstGeom>
        </p:spPr>
        <p:txBody>
          <a:bodyPr wrap="square">
            <a:spAutoFit/>
          </a:bodyPr>
          <a:lstStyle/>
          <a:p>
            <a:pPr algn="ctr">
              <a:spcAft>
                <a:spcPts val="800"/>
              </a:spcAft>
            </a:pPr>
            <a:r>
              <a:rPr lang="en-US" sz="40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Why is it so important?</a:t>
            </a:r>
          </a:p>
        </p:txBody>
      </p:sp>
      <p:pic>
        <p:nvPicPr>
          <p:cNvPr id="5" name="Picture 4">
            <a:extLst>
              <a:ext uri="{FF2B5EF4-FFF2-40B4-BE49-F238E27FC236}">
                <a16:creationId xmlns:a16="http://schemas.microsoft.com/office/drawing/2014/main" id="{F7A691FC-B681-3EA9-C3C6-74ED17021F00}"/>
              </a:ext>
            </a:extLst>
          </p:cNvPr>
          <p:cNvPicPr>
            <a:picLocks noChangeAspect="1"/>
          </p:cNvPicPr>
          <p:nvPr/>
        </p:nvPicPr>
        <p:blipFill>
          <a:blip r:embed="rId3"/>
          <a:stretch>
            <a:fillRect/>
          </a:stretch>
        </p:blipFill>
        <p:spPr>
          <a:xfrm>
            <a:off x="7712362" y="115276"/>
            <a:ext cx="4331855" cy="870799"/>
          </a:xfrm>
          <a:prstGeom prst="rect">
            <a:avLst/>
          </a:prstGeom>
        </p:spPr>
      </p:pic>
    </p:spTree>
    <p:extLst>
      <p:ext uri="{BB962C8B-B14F-4D97-AF65-F5344CB8AC3E}">
        <p14:creationId xmlns:p14="http://schemas.microsoft.com/office/powerpoint/2010/main" val="34744560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2D20B87-3805-A00E-0038-E48961BC1A6D}"/>
              </a:ext>
            </a:extLst>
          </p:cNvPr>
          <p:cNvPicPr>
            <a:picLocks noChangeAspect="1"/>
          </p:cNvPicPr>
          <p:nvPr/>
        </p:nvPicPr>
        <p:blipFill>
          <a:blip r:embed="rId2"/>
          <a:stretch>
            <a:fillRect/>
          </a:stretch>
        </p:blipFill>
        <p:spPr>
          <a:xfrm>
            <a:off x="1230702" y="0"/>
            <a:ext cx="9730596" cy="6858000"/>
          </a:xfrm>
          <a:prstGeom prst="rect">
            <a:avLst/>
          </a:prstGeom>
        </p:spPr>
      </p:pic>
      <p:pic>
        <p:nvPicPr>
          <p:cNvPr id="3" name="Picture 2">
            <a:extLst>
              <a:ext uri="{FF2B5EF4-FFF2-40B4-BE49-F238E27FC236}">
                <a16:creationId xmlns:a16="http://schemas.microsoft.com/office/drawing/2014/main" id="{84F75420-C2E5-445B-B024-5BF09E67684C}"/>
              </a:ext>
            </a:extLst>
          </p:cNvPr>
          <p:cNvPicPr>
            <a:picLocks noChangeAspect="1"/>
          </p:cNvPicPr>
          <p:nvPr/>
        </p:nvPicPr>
        <p:blipFill>
          <a:blip r:embed="rId3"/>
          <a:stretch>
            <a:fillRect/>
          </a:stretch>
        </p:blipFill>
        <p:spPr>
          <a:xfrm>
            <a:off x="4038313" y="188277"/>
            <a:ext cx="2057687" cy="828791"/>
          </a:xfrm>
          <a:prstGeom prst="rect">
            <a:avLst/>
          </a:prstGeom>
        </p:spPr>
      </p:pic>
      <p:pic>
        <p:nvPicPr>
          <p:cNvPr id="5" name="Picture 4">
            <a:extLst>
              <a:ext uri="{FF2B5EF4-FFF2-40B4-BE49-F238E27FC236}">
                <a16:creationId xmlns:a16="http://schemas.microsoft.com/office/drawing/2014/main" id="{10D8CC60-6C9B-436B-AF27-51488238B88C}"/>
              </a:ext>
            </a:extLst>
          </p:cNvPr>
          <p:cNvPicPr>
            <a:picLocks noChangeAspect="1"/>
          </p:cNvPicPr>
          <p:nvPr/>
        </p:nvPicPr>
        <p:blipFill>
          <a:blip r:embed="rId3"/>
          <a:stretch>
            <a:fillRect/>
          </a:stretch>
        </p:blipFill>
        <p:spPr>
          <a:xfrm>
            <a:off x="5270356" y="22556"/>
            <a:ext cx="2057687" cy="828791"/>
          </a:xfrm>
          <a:prstGeom prst="rect">
            <a:avLst/>
          </a:prstGeom>
        </p:spPr>
      </p:pic>
      <p:pic>
        <p:nvPicPr>
          <p:cNvPr id="7" name="Picture 6">
            <a:extLst>
              <a:ext uri="{FF2B5EF4-FFF2-40B4-BE49-F238E27FC236}">
                <a16:creationId xmlns:a16="http://schemas.microsoft.com/office/drawing/2014/main" id="{6C1FE207-4754-453C-8FCC-13EC88A171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13382" y="191811"/>
            <a:ext cx="3014662" cy="603222"/>
          </a:xfrm>
          <a:prstGeom prst="rect">
            <a:avLst/>
          </a:prstGeom>
        </p:spPr>
      </p:pic>
    </p:spTree>
    <p:extLst>
      <p:ext uri="{BB962C8B-B14F-4D97-AF65-F5344CB8AC3E}">
        <p14:creationId xmlns:p14="http://schemas.microsoft.com/office/powerpoint/2010/main" val="8697041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9EC6438-1351-123A-B710-8B05AFCEE42F}"/>
              </a:ext>
            </a:extLst>
          </p:cNvPr>
          <p:cNvPicPr>
            <a:picLocks noGrp="1" noChangeAspect="1"/>
          </p:cNvPicPr>
          <p:nvPr>
            <p:ph idx="1"/>
          </p:nvPr>
        </p:nvPicPr>
        <p:blipFill>
          <a:blip r:embed="rId2"/>
          <a:srcRect l="653" t="1543" r="435" b="77"/>
          <a:stretch>
            <a:fillRect/>
          </a:stretch>
        </p:blipFill>
        <p:spPr>
          <a:xfrm>
            <a:off x="1285691" y="5291"/>
            <a:ext cx="9726462" cy="6854276"/>
          </a:xfrm>
          <a:prstGeom prst="rect">
            <a:avLst/>
          </a:prstGeom>
        </p:spPr>
      </p:pic>
      <p:pic>
        <p:nvPicPr>
          <p:cNvPr id="6" name="Picture 5">
            <a:extLst>
              <a:ext uri="{FF2B5EF4-FFF2-40B4-BE49-F238E27FC236}">
                <a16:creationId xmlns:a16="http://schemas.microsoft.com/office/drawing/2014/main" id="{0F3EE6D2-91ED-485A-BD78-8A5F1D2EAA8D}"/>
              </a:ext>
            </a:extLst>
          </p:cNvPr>
          <p:cNvPicPr>
            <a:picLocks noChangeAspect="1"/>
          </p:cNvPicPr>
          <p:nvPr/>
        </p:nvPicPr>
        <p:blipFill>
          <a:blip r:embed="rId3"/>
          <a:stretch>
            <a:fillRect/>
          </a:stretch>
        </p:blipFill>
        <p:spPr>
          <a:xfrm>
            <a:off x="4152838" y="262915"/>
            <a:ext cx="2962688" cy="476316"/>
          </a:xfrm>
          <a:prstGeom prst="rect">
            <a:avLst/>
          </a:prstGeom>
        </p:spPr>
      </p:pic>
    </p:spTree>
    <p:extLst>
      <p:ext uri="{BB962C8B-B14F-4D97-AF65-F5344CB8AC3E}">
        <p14:creationId xmlns:p14="http://schemas.microsoft.com/office/powerpoint/2010/main" val="543405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diagram of a child&amp;#39;s development&#10;&#10;AI-generated content may be incorrect.">
            <a:extLst>
              <a:ext uri="{FF2B5EF4-FFF2-40B4-BE49-F238E27FC236}">
                <a16:creationId xmlns:a16="http://schemas.microsoft.com/office/drawing/2014/main" id="{6D29A51E-4142-9F98-F9C1-F4DE97358527}"/>
              </a:ext>
            </a:extLst>
          </p:cNvPr>
          <p:cNvPicPr>
            <a:picLocks noChangeAspect="1"/>
          </p:cNvPicPr>
          <p:nvPr/>
        </p:nvPicPr>
        <p:blipFill>
          <a:blip r:embed="rId2"/>
          <a:stretch>
            <a:fillRect/>
          </a:stretch>
        </p:blipFill>
        <p:spPr>
          <a:xfrm>
            <a:off x="1263442" y="0"/>
            <a:ext cx="9665116" cy="6858000"/>
          </a:xfrm>
          <a:prstGeom prst="rect">
            <a:avLst/>
          </a:prstGeom>
        </p:spPr>
      </p:pic>
      <p:pic>
        <p:nvPicPr>
          <p:cNvPr id="3" name="Picture 2">
            <a:extLst>
              <a:ext uri="{FF2B5EF4-FFF2-40B4-BE49-F238E27FC236}">
                <a16:creationId xmlns:a16="http://schemas.microsoft.com/office/drawing/2014/main" id="{446777DA-2E3A-440C-95B8-440A32B4D99F}"/>
              </a:ext>
            </a:extLst>
          </p:cNvPr>
          <p:cNvPicPr>
            <a:picLocks noChangeAspect="1"/>
          </p:cNvPicPr>
          <p:nvPr/>
        </p:nvPicPr>
        <p:blipFill>
          <a:blip r:embed="rId3"/>
          <a:stretch>
            <a:fillRect/>
          </a:stretch>
        </p:blipFill>
        <p:spPr>
          <a:xfrm>
            <a:off x="4420692" y="401460"/>
            <a:ext cx="2962688" cy="476316"/>
          </a:xfrm>
          <a:prstGeom prst="rect">
            <a:avLst/>
          </a:prstGeom>
        </p:spPr>
      </p:pic>
    </p:spTree>
    <p:extLst>
      <p:ext uri="{BB962C8B-B14F-4D97-AF65-F5344CB8AC3E}">
        <p14:creationId xmlns:p14="http://schemas.microsoft.com/office/powerpoint/2010/main" val="5539815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4CEC2C0-7185-071F-67BF-E5F17D5D490B}"/>
              </a:ext>
            </a:extLst>
          </p:cNvPr>
          <p:cNvPicPr>
            <a:picLocks noChangeAspect="1"/>
          </p:cNvPicPr>
          <p:nvPr/>
        </p:nvPicPr>
        <p:blipFill>
          <a:blip r:embed="rId2"/>
          <a:stretch>
            <a:fillRect/>
          </a:stretch>
        </p:blipFill>
        <p:spPr>
          <a:xfrm>
            <a:off x="1266180" y="0"/>
            <a:ext cx="9659639" cy="6858000"/>
          </a:xfrm>
          <a:prstGeom prst="rect">
            <a:avLst/>
          </a:prstGeom>
        </p:spPr>
      </p:pic>
      <p:pic>
        <p:nvPicPr>
          <p:cNvPr id="3" name="Picture 2">
            <a:extLst>
              <a:ext uri="{FF2B5EF4-FFF2-40B4-BE49-F238E27FC236}">
                <a16:creationId xmlns:a16="http://schemas.microsoft.com/office/drawing/2014/main" id="{7477846D-D58B-46C2-BA9A-BB2256CDD78C}"/>
              </a:ext>
            </a:extLst>
          </p:cNvPr>
          <p:cNvPicPr>
            <a:picLocks noChangeAspect="1"/>
          </p:cNvPicPr>
          <p:nvPr/>
        </p:nvPicPr>
        <p:blipFill>
          <a:blip r:embed="rId3"/>
          <a:stretch>
            <a:fillRect/>
          </a:stretch>
        </p:blipFill>
        <p:spPr>
          <a:xfrm>
            <a:off x="4392984" y="392224"/>
            <a:ext cx="2962688" cy="476316"/>
          </a:xfrm>
          <a:prstGeom prst="rect">
            <a:avLst/>
          </a:prstGeom>
        </p:spPr>
      </p:pic>
    </p:spTree>
    <p:extLst>
      <p:ext uri="{BB962C8B-B14F-4D97-AF65-F5344CB8AC3E}">
        <p14:creationId xmlns:p14="http://schemas.microsoft.com/office/powerpoint/2010/main" val="26760639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327" y="246852"/>
            <a:ext cx="10515600" cy="1325563"/>
          </a:xfrm>
        </p:spPr>
        <p:txBody>
          <a:bodyPr/>
          <a:lstStyle/>
          <a:p>
            <a:r>
              <a:rPr lang="en-GB" b="1" dirty="0">
                <a:latin typeface="Arial" panose="020B0604020202020204" pitchFamily="34" charset="0"/>
                <a:cs typeface="Arial" panose="020B0604020202020204" pitchFamily="34" charset="0"/>
              </a:rPr>
              <a:t>Reception Class content</a:t>
            </a:r>
          </a:p>
        </p:txBody>
      </p:sp>
      <p:sp>
        <p:nvSpPr>
          <p:cNvPr id="3" name="Content Placeholder 2"/>
          <p:cNvSpPr>
            <a:spLocks noGrp="1"/>
          </p:cNvSpPr>
          <p:nvPr>
            <p:ph idx="1"/>
          </p:nvPr>
        </p:nvSpPr>
        <p:spPr>
          <a:xfrm>
            <a:off x="838200" y="1825624"/>
            <a:ext cx="4478172" cy="4549417"/>
          </a:xfrm>
        </p:spPr>
        <p:txBody>
          <a:bodyPr vert="horz" lIns="91440" tIns="45720" rIns="91440" bIns="45720" rtlCol="0" anchor="t">
            <a:normAutofit/>
          </a:bodyPr>
          <a:lstStyle/>
          <a:p>
            <a:r>
              <a:rPr lang="en-GB" sz="2400" dirty="0">
                <a:solidFill>
                  <a:srgbClr val="7030A0"/>
                </a:solidFill>
                <a:latin typeface="Arial"/>
                <a:cs typeface="Arial"/>
              </a:rPr>
              <a:t>Life stages in plants, animals and humans</a:t>
            </a:r>
            <a:r>
              <a:rPr lang="en-GB" sz="2400" dirty="0">
                <a:solidFill>
                  <a:srgbClr val="7030A0"/>
                </a:solidFill>
                <a:latin typeface="Arial" panose="020B0604020202020204" pitchFamily="34" charset="0"/>
                <a:cs typeface="Arial" panose="020B0604020202020204" pitchFamily="34" charset="0"/>
              </a:rPr>
              <a:t>?</a:t>
            </a:r>
          </a:p>
          <a:p>
            <a:r>
              <a:rPr lang="en-GB" sz="2400" dirty="0">
                <a:solidFill>
                  <a:srgbClr val="7030A0"/>
                </a:solidFill>
                <a:latin typeface="Arial" panose="020B0604020202020204" pitchFamily="34" charset="0"/>
                <a:cs typeface="Arial" panose="020B0604020202020204" pitchFamily="34" charset="0"/>
              </a:rPr>
              <a:t>Where do babies come from?</a:t>
            </a:r>
          </a:p>
          <a:p>
            <a:r>
              <a:rPr lang="en-GB" sz="2400" dirty="0">
                <a:solidFill>
                  <a:srgbClr val="7030A0"/>
                </a:solidFill>
                <a:latin typeface="Arial" panose="020B0604020202020204" pitchFamily="34" charset="0"/>
                <a:cs typeface="Arial" panose="020B0604020202020204" pitchFamily="34" charset="0"/>
              </a:rPr>
              <a:t>Getting bigger</a:t>
            </a:r>
          </a:p>
          <a:p>
            <a:r>
              <a:rPr lang="en-GB" sz="2400" dirty="0">
                <a:solidFill>
                  <a:srgbClr val="7030A0"/>
                </a:solidFill>
                <a:latin typeface="Arial" panose="020B0604020202020204" pitchFamily="34" charset="0"/>
                <a:cs typeface="Arial" panose="020B0604020202020204" pitchFamily="34" charset="0"/>
              </a:rPr>
              <a:t>Me and my body</a:t>
            </a:r>
          </a:p>
          <a:p>
            <a:r>
              <a:rPr lang="en-GB" sz="2400" dirty="0">
                <a:solidFill>
                  <a:srgbClr val="7030A0"/>
                </a:solidFill>
                <a:latin typeface="Arial" panose="020B0604020202020204" pitchFamily="34" charset="0"/>
                <a:cs typeface="Arial" panose="020B0604020202020204" pitchFamily="34" charset="0"/>
              </a:rPr>
              <a:t>Looking after my special people</a:t>
            </a:r>
          </a:p>
          <a:p>
            <a:r>
              <a:rPr lang="en-GB" sz="2400" dirty="0">
                <a:solidFill>
                  <a:srgbClr val="7030A0"/>
                </a:solidFill>
                <a:latin typeface="Arial" panose="020B0604020202020204" pitchFamily="34" charset="0"/>
                <a:cs typeface="Arial" panose="020B0604020202020204" pitchFamily="34" charset="0"/>
              </a:rPr>
              <a:t>Looking after my friends </a:t>
            </a:r>
          </a:p>
          <a:p>
            <a:r>
              <a:rPr lang="en-GB" sz="2400" dirty="0">
                <a:solidFill>
                  <a:srgbClr val="7030A0"/>
                </a:solidFill>
                <a:latin typeface="Arial"/>
                <a:cs typeface="Arial"/>
              </a:rPr>
              <a:t>Keeping safe online</a:t>
            </a:r>
          </a:p>
          <a:p>
            <a:pPr marL="0" indent="0">
              <a:buNone/>
            </a:pPr>
            <a:endParaRPr lang="en-GB" sz="2000" dirty="0">
              <a:ea typeface="Calibri" panose="020F0502020204030204"/>
              <a:cs typeface="Calibri" panose="020F0502020204030204"/>
            </a:endParaRPr>
          </a:p>
          <a:p>
            <a:endParaRPr lang="en-GB" sz="2000" dirty="0">
              <a:ea typeface="Calibri" panose="020F0502020204030204"/>
              <a:cs typeface="Calibri" panose="020F0502020204030204"/>
            </a:endParaRPr>
          </a:p>
          <a:p>
            <a:endParaRPr lang="en-GB" dirty="0"/>
          </a:p>
          <a:p>
            <a:endParaRPr lang="en-GB" dirty="0"/>
          </a:p>
          <a:p>
            <a:endParaRPr lang="en-GB" dirty="0">
              <a:ea typeface="Calibri" panose="020F0502020204030204"/>
              <a:cs typeface="Calibri" panose="020F0502020204030204"/>
            </a:endParaRPr>
          </a:p>
        </p:txBody>
      </p:sp>
      <p:sp>
        <p:nvSpPr>
          <p:cNvPr id="8" name="Content Placeholder 2"/>
          <p:cNvSpPr txBox="1">
            <a:spLocks/>
          </p:cNvSpPr>
          <p:nvPr/>
        </p:nvSpPr>
        <p:spPr>
          <a:xfrm>
            <a:off x="5433969" y="1825624"/>
            <a:ext cx="6037428" cy="4351338"/>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dirty="0">
                <a:latin typeface="Arial" panose="020B0604020202020204" pitchFamily="34" charset="0"/>
                <a:cs typeface="Arial" panose="020B0604020202020204" pitchFamily="34" charset="0"/>
              </a:rPr>
              <a:t>Sample Learning Activities</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Role play how you can help your special people at home </a:t>
            </a:r>
          </a:p>
          <a:p>
            <a:r>
              <a:rPr lang="en-GB" sz="2400" dirty="0">
                <a:latin typeface="Arial" panose="020B0604020202020204" pitchFamily="34" charset="0"/>
                <a:cs typeface="Arial" panose="020B0604020202020204" pitchFamily="34" charset="0"/>
              </a:rPr>
              <a:t>Read a book together about getting bigger</a:t>
            </a:r>
          </a:p>
          <a:p>
            <a:r>
              <a:rPr lang="en-GB" sz="2400" dirty="0">
                <a:latin typeface="Arial"/>
                <a:cs typeface="Arial"/>
              </a:rPr>
              <a:t>Using the pairs cards, match up the baby animal with its adult equivalent</a:t>
            </a:r>
          </a:p>
          <a:p>
            <a:r>
              <a:rPr lang="en-GB" sz="2400" dirty="0">
                <a:latin typeface="Arial" panose="020B0604020202020204" pitchFamily="34" charset="0"/>
                <a:cs typeface="Arial" panose="020B0604020202020204" pitchFamily="34" charset="0"/>
              </a:rPr>
              <a:t>Draw pictures of a friend. At the bottom of the picture write how they look after that friend or how their friend looks after them.</a:t>
            </a:r>
          </a:p>
          <a:p>
            <a:r>
              <a:rPr lang="en-GB" sz="2400" dirty="0">
                <a:latin typeface="Arial"/>
                <a:cs typeface="Arial"/>
              </a:rPr>
              <a:t>Write some safety rules about being online</a:t>
            </a:r>
            <a:endParaRPr lang="en-GB" sz="24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ea typeface="Calibri" panose="020F0502020204030204"/>
              <a:cs typeface="Calibri" panose="020F0502020204030204"/>
            </a:endParaRPr>
          </a:p>
          <a:p>
            <a:endParaRPr lang="en-GB" dirty="0"/>
          </a:p>
          <a:p>
            <a:endParaRPr lang="en-GB" dirty="0"/>
          </a:p>
          <a:p>
            <a:endParaRPr lang="en-GB" dirty="0">
              <a:ea typeface="Calibri" panose="020F0502020204030204"/>
              <a:cs typeface="Calibri" panose="020F0502020204030204"/>
            </a:endParaRPr>
          </a:p>
        </p:txBody>
      </p:sp>
      <p:pic>
        <p:nvPicPr>
          <p:cNvPr id="7" name="Picture 6">
            <a:extLst>
              <a:ext uri="{FF2B5EF4-FFF2-40B4-BE49-F238E27FC236}">
                <a16:creationId xmlns:a16="http://schemas.microsoft.com/office/drawing/2014/main" id="{15E53895-AAE5-485B-B089-CCF6141EE04C}"/>
              </a:ext>
            </a:extLst>
          </p:cNvPr>
          <p:cNvPicPr>
            <a:picLocks noChangeAspect="1"/>
          </p:cNvPicPr>
          <p:nvPr/>
        </p:nvPicPr>
        <p:blipFill>
          <a:blip r:embed="rId3"/>
          <a:stretch>
            <a:fillRect/>
          </a:stretch>
        </p:blipFill>
        <p:spPr>
          <a:xfrm>
            <a:off x="7610763" y="120713"/>
            <a:ext cx="4331855" cy="870799"/>
          </a:xfrm>
          <a:prstGeom prst="rect">
            <a:avLst/>
          </a:prstGeom>
        </p:spPr>
      </p:pic>
    </p:spTree>
    <p:extLst>
      <p:ext uri="{BB962C8B-B14F-4D97-AF65-F5344CB8AC3E}">
        <p14:creationId xmlns:p14="http://schemas.microsoft.com/office/powerpoint/2010/main" val="1893327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cartoon characters&#10;&#10;AI-generated content may be incorrect.">
            <a:extLst>
              <a:ext uri="{FF2B5EF4-FFF2-40B4-BE49-F238E27FC236}">
                <a16:creationId xmlns:a16="http://schemas.microsoft.com/office/drawing/2014/main" id="{C54BA05A-2532-49D8-8584-DAA4B783A6E7}"/>
              </a:ext>
            </a:extLst>
          </p:cNvPr>
          <p:cNvPicPr>
            <a:picLocks noChangeAspect="1"/>
          </p:cNvPicPr>
          <p:nvPr/>
        </p:nvPicPr>
        <p:blipFill>
          <a:blip r:embed="rId2"/>
          <a:stretch>
            <a:fillRect/>
          </a:stretch>
        </p:blipFill>
        <p:spPr>
          <a:xfrm>
            <a:off x="1105003" y="0"/>
            <a:ext cx="9981995" cy="6858000"/>
          </a:xfrm>
          <a:prstGeom prst="rect">
            <a:avLst/>
          </a:prstGeom>
        </p:spPr>
      </p:pic>
      <p:pic>
        <p:nvPicPr>
          <p:cNvPr id="3" name="Picture 2">
            <a:extLst>
              <a:ext uri="{FF2B5EF4-FFF2-40B4-BE49-F238E27FC236}">
                <a16:creationId xmlns:a16="http://schemas.microsoft.com/office/drawing/2014/main" id="{F77CCBC5-C21F-4D5C-8F58-CCB12EA23EA4}"/>
              </a:ext>
            </a:extLst>
          </p:cNvPr>
          <p:cNvPicPr>
            <a:picLocks noChangeAspect="1"/>
          </p:cNvPicPr>
          <p:nvPr/>
        </p:nvPicPr>
        <p:blipFill>
          <a:blip r:embed="rId3"/>
          <a:stretch>
            <a:fillRect/>
          </a:stretch>
        </p:blipFill>
        <p:spPr>
          <a:xfrm>
            <a:off x="112791" y="0"/>
            <a:ext cx="5373608" cy="1080215"/>
          </a:xfrm>
          <a:prstGeom prst="rect">
            <a:avLst/>
          </a:prstGeom>
        </p:spPr>
      </p:pic>
      <p:pic>
        <p:nvPicPr>
          <p:cNvPr id="4" name="Picture 3">
            <a:extLst>
              <a:ext uri="{FF2B5EF4-FFF2-40B4-BE49-F238E27FC236}">
                <a16:creationId xmlns:a16="http://schemas.microsoft.com/office/drawing/2014/main" id="{7FD74A3D-FD2E-45EB-8EDF-FD6F587BCFFA}"/>
              </a:ext>
            </a:extLst>
          </p:cNvPr>
          <p:cNvPicPr>
            <a:picLocks noChangeAspect="1"/>
          </p:cNvPicPr>
          <p:nvPr/>
        </p:nvPicPr>
        <p:blipFill>
          <a:blip r:embed="rId4"/>
          <a:stretch>
            <a:fillRect/>
          </a:stretch>
        </p:blipFill>
        <p:spPr>
          <a:xfrm>
            <a:off x="1533236" y="6012872"/>
            <a:ext cx="3253400" cy="762095"/>
          </a:xfrm>
          <a:prstGeom prst="rect">
            <a:avLst/>
          </a:prstGeom>
        </p:spPr>
      </p:pic>
      <p:pic>
        <p:nvPicPr>
          <p:cNvPr id="7" name="Picture 6">
            <a:extLst>
              <a:ext uri="{FF2B5EF4-FFF2-40B4-BE49-F238E27FC236}">
                <a16:creationId xmlns:a16="http://schemas.microsoft.com/office/drawing/2014/main" id="{B0A34ABB-FFEA-4172-B843-C7DDC3CC56DE}"/>
              </a:ext>
            </a:extLst>
          </p:cNvPr>
          <p:cNvPicPr>
            <a:picLocks noChangeAspect="1"/>
          </p:cNvPicPr>
          <p:nvPr/>
        </p:nvPicPr>
        <p:blipFill>
          <a:blip r:embed="rId5"/>
          <a:stretch>
            <a:fillRect/>
          </a:stretch>
        </p:blipFill>
        <p:spPr>
          <a:xfrm>
            <a:off x="1948455" y="6456536"/>
            <a:ext cx="1848108" cy="228632"/>
          </a:xfrm>
          <a:prstGeom prst="rect">
            <a:avLst/>
          </a:prstGeom>
        </p:spPr>
      </p:pic>
    </p:spTree>
    <p:extLst>
      <p:ext uri="{BB962C8B-B14F-4D97-AF65-F5344CB8AC3E}">
        <p14:creationId xmlns:p14="http://schemas.microsoft.com/office/powerpoint/2010/main" val="1625454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300" y="169014"/>
            <a:ext cx="10515600" cy="1325563"/>
          </a:xfrm>
        </p:spPr>
        <p:txBody>
          <a:bodyPr/>
          <a:lstStyle/>
          <a:p>
            <a:r>
              <a:rPr lang="en-GB" b="1" dirty="0">
                <a:solidFill>
                  <a:srgbClr val="7030A0"/>
                </a:solidFill>
                <a:latin typeface="Arial" panose="020B0604020202020204" pitchFamily="34" charset="0"/>
                <a:cs typeface="Arial" panose="020B0604020202020204" pitchFamily="34" charset="0"/>
              </a:rPr>
              <a:t>Year 1 content</a:t>
            </a:r>
          </a:p>
        </p:txBody>
      </p:sp>
      <p:sp>
        <p:nvSpPr>
          <p:cNvPr id="3" name="Content Placeholder 2"/>
          <p:cNvSpPr>
            <a:spLocks noGrp="1"/>
          </p:cNvSpPr>
          <p:nvPr>
            <p:ph idx="1"/>
          </p:nvPr>
        </p:nvSpPr>
        <p:spPr>
          <a:xfrm>
            <a:off x="175491" y="1138454"/>
            <a:ext cx="5569527" cy="5463457"/>
          </a:xfrm>
        </p:spPr>
        <p:txBody>
          <a:bodyPr vert="horz" lIns="91440" tIns="45720" rIns="91440" bIns="45720" rtlCol="0" anchor="t">
            <a:normAutofit fontScale="25000" lnSpcReduction="20000"/>
          </a:bodyPr>
          <a:lstStyle/>
          <a:p>
            <a:pPr marL="0" indent="0">
              <a:buNone/>
            </a:pPr>
            <a:endParaRPr lang="en-GB" sz="7400" b="1" dirty="0">
              <a:solidFill>
                <a:srgbClr val="7030A0"/>
              </a:solidFill>
              <a:latin typeface="Arial" panose="020B0604020202020204" pitchFamily="34" charset="0"/>
              <a:cs typeface="Arial" panose="020B0604020202020204" pitchFamily="34" charset="0"/>
            </a:endParaRPr>
          </a:p>
          <a:p>
            <a:pPr marL="0" indent="0">
              <a:buNone/>
            </a:pPr>
            <a:r>
              <a:rPr lang="en-GB" sz="9600" b="1" dirty="0">
                <a:solidFill>
                  <a:srgbClr val="7030A0"/>
                </a:solidFill>
                <a:latin typeface="Arial" panose="020B0604020202020204" pitchFamily="34" charset="0"/>
                <a:cs typeface="Arial" panose="020B0604020202020204" pitchFamily="34" charset="0"/>
              </a:rPr>
              <a:t>Extending learning from Reception. </a:t>
            </a:r>
          </a:p>
          <a:p>
            <a:pPr marL="0" indent="0">
              <a:buNone/>
            </a:pPr>
            <a:r>
              <a:rPr lang="en-GB" sz="9600" b="1" dirty="0">
                <a:solidFill>
                  <a:srgbClr val="7030A0"/>
                </a:solidFill>
                <a:latin typeface="Arial"/>
                <a:cs typeface="Arial"/>
              </a:rPr>
              <a:t>New content includes:</a:t>
            </a:r>
          </a:p>
          <a:p>
            <a:r>
              <a:rPr lang="en-GB" sz="9600" dirty="0">
                <a:solidFill>
                  <a:srgbClr val="7030A0"/>
                </a:solidFill>
                <a:latin typeface="Arial" panose="020B0604020202020204" pitchFamily="34" charset="0"/>
                <a:cs typeface="Arial" panose="020B0604020202020204" pitchFamily="34" charset="0"/>
              </a:rPr>
              <a:t>Our special people</a:t>
            </a:r>
          </a:p>
          <a:p>
            <a:r>
              <a:rPr lang="en-GB" sz="9600" dirty="0">
                <a:solidFill>
                  <a:srgbClr val="7030A0"/>
                </a:solidFill>
                <a:latin typeface="Arial" panose="020B0604020202020204" pitchFamily="34" charset="0"/>
                <a:cs typeface="Arial" panose="020B0604020202020204" pitchFamily="34" charset="0"/>
              </a:rPr>
              <a:t>Caring behaviour</a:t>
            </a:r>
          </a:p>
          <a:p>
            <a:r>
              <a:rPr lang="en-GB" sz="9600" dirty="0">
                <a:solidFill>
                  <a:srgbClr val="7030A0"/>
                </a:solidFill>
                <a:latin typeface="Arial" panose="020B0604020202020204" pitchFamily="34" charset="0"/>
                <a:cs typeface="Arial" panose="020B0604020202020204" pitchFamily="34" charset="0"/>
              </a:rPr>
              <a:t>Respecting others</a:t>
            </a:r>
          </a:p>
          <a:p>
            <a:r>
              <a:rPr lang="en-GB" sz="9600" dirty="0">
                <a:solidFill>
                  <a:srgbClr val="7030A0"/>
                </a:solidFill>
                <a:latin typeface="Arial" panose="020B0604020202020204" pitchFamily="34" charset="0"/>
                <a:cs typeface="Arial" panose="020B0604020202020204" pitchFamily="34" charset="0"/>
              </a:rPr>
              <a:t>Safe touch</a:t>
            </a:r>
          </a:p>
          <a:p>
            <a:r>
              <a:rPr lang="en-GB" sz="9600" dirty="0">
                <a:solidFill>
                  <a:srgbClr val="7030A0"/>
                </a:solidFill>
                <a:latin typeface="Arial" panose="020B0604020202020204" pitchFamily="34" charset="0"/>
                <a:cs typeface="Arial" panose="020B0604020202020204" pitchFamily="34" charset="0"/>
              </a:rPr>
              <a:t>Unsafe secrets</a:t>
            </a:r>
          </a:p>
          <a:p>
            <a:r>
              <a:rPr lang="en-GB" sz="9600" dirty="0">
                <a:solidFill>
                  <a:srgbClr val="7030A0"/>
                </a:solidFill>
                <a:latin typeface="Arial" panose="020B0604020202020204" pitchFamily="34" charset="0"/>
                <a:cs typeface="Arial" panose="020B0604020202020204" pitchFamily="34" charset="0"/>
              </a:rPr>
              <a:t>Friendship</a:t>
            </a:r>
          </a:p>
          <a:p>
            <a:r>
              <a:rPr lang="en-GB" sz="9600" dirty="0">
                <a:solidFill>
                  <a:srgbClr val="7030A0"/>
                </a:solidFill>
                <a:latin typeface="Arial" panose="020B0604020202020204" pitchFamily="34" charset="0"/>
                <a:cs typeface="Arial" panose="020B0604020202020204" pitchFamily="34" charset="0"/>
              </a:rPr>
              <a:t>Communication </a:t>
            </a:r>
          </a:p>
          <a:p>
            <a:r>
              <a:rPr lang="en-GB" sz="9600" dirty="0">
                <a:solidFill>
                  <a:srgbClr val="7030A0"/>
                </a:solidFill>
                <a:latin typeface="Arial"/>
                <a:cs typeface="Arial"/>
              </a:rPr>
              <a:t>Bullying (inc. online)</a:t>
            </a:r>
            <a:endParaRPr lang="en-GB" sz="9600" dirty="0">
              <a:solidFill>
                <a:srgbClr val="7030A0"/>
              </a:solidFill>
              <a:latin typeface="Arial" panose="020B0604020202020204" pitchFamily="34" charset="0"/>
              <a:cs typeface="Arial" panose="020B0604020202020204" pitchFamily="34" charset="0"/>
            </a:endParaRPr>
          </a:p>
          <a:p>
            <a:r>
              <a:rPr lang="en-GB" sz="9600" dirty="0">
                <a:solidFill>
                  <a:srgbClr val="7030A0"/>
                </a:solidFill>
                <a:latin typeface="Arial" panose="020B0604020202020204" pitchFamily="34" charset="0"/>
                <a:cs typeface="Arial" panose="020B0604020202020204" pitchFamily="34" charset="0"/>
              </a:rPr>
              <a:t>Boundaries</a:t>
            </a:r>
          </a:p>
          <a:p>
            <a:r>
              <a:rPr lang="en-GB" sz="9600" dirty="0">
                <a:solidFill>
                  <a:srgbClr val="7030A0"/>
                </a:solidFill>
                <a:latin typeface="Arial" panose="020B0604020202020204" pitchFamily="34" charset="0"/>
                <a:cs typeface="Arial" panose="020B0604020202020204" pitchFamily="34" charset="0"/>
              </a:rPr>
              <a:t>Privacy including naming the genitals</a:t>
            </a:r>
          </a:p>
          <a:p>
            <a:r>
              <a:rPr lang="en-GB" sz="9600" dirty="0">
                <a:solidFill>
                  <a:srgbClr val="7030A0"/>
                </a:solidFill>
                <a:latin typeface="Arial" panose="020B0604020202020204" pitchFamily="34" charset="0"/>
                <a:cs typeface="Arial" panose="020B0604020202020204" pitchFamily="34" charset="0"/>
              </a:rPr>
              <a:t>Feelings</a:t>
            </a:r>
          </a:p>
          <a:p>
            <a:pPr marL="0" indent="0">
              <a:buNone/>
            </a:pPr>
            <a:endParaRPr lang="en-GB" sz="2000" dirty="0"/>
          </a:p>
          <a:p>
            <a:endParaRPr lang="en-GB" sz="2000" dirty="0"/>
          </a:p>
          <a:p>
            <a:endParaRPr lang="en-GB" dirty="0"/>
          </a:p>
          <a:p>
            <a:endParaRPr lang="en-GB" dirty="0"/>
          </a:p>
          <a:p>
            <a:endParaRPr lang="en-GB" dirty="0"/>
          </a:p>
        </p:txBody>
      </p:sp>
      <p:sp>
        <p:nvSpPr>
          <p:cNvPr id="8" name="Content Placeholder 2"/>
          <p:cNvSpPr txBox="1">
            <a:spLocks/>
          </p:cNvSpPr>
          <p:nvPr/>
        </p:nvSpPr>
        <p:spPr>
          <a:xfrm>
            <a:off x="5745018" y="1569226"/>
            <a:ext cx="6037428" cy="511976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dirty="0">
                <a:latin typeface="Arial" panose="020B0604020202020204" pitchFamily="34" charset="0"/>
                <a:cs typeface="Arial" panose="020B0604020202020204" pitchFamily="34" charset="0"/>
              </a:rPr>
              <a:t>Sample Learning Outcomes</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Recognise and name some of the qualities that make a person special to them</a:t>
            </a:r>
          </a:p>
          <a:p>
            <a:r>
              <a:rPr lang="en-GB" sz="2400" dirty="0">
                <a:latin typeface="Arial" panose="020B0604020202020204" pitchFamily="34" charset="0"/>
                <a:cs typeface="Arial" panose="020B0604020202020204" pitchFamily="34" charset="0"/>
              </a:rPr>
              <a:t>Identify simple qualities of friendship</a:t>
            </a:r>
          </a:p>
          <a:p>
            <a:r>
              <a:rPr lang="en-GB" sz="2400" dirty="0">
                <a:latin typeface="Arial" panose="020B0604020202020204" pitchFamily="34" charset="0"/>
                <a:cs typeface="Arial" panose="020B0604020202020204" pitchFamily="34" charset="0"/>
              </a:rPr>
              <a:t>Identify things they could do as a baby, a toddler and can do now</a:t>
            </a:r>
          </a:p>
          <a:p>
            <a:r>
              <a:rPr lang="en-GB" sz="2400" dirty="0">
                <a:latin typeface="Arial" panose="020B0604020202020204" pitchFamily="34" charset="0"/>
                <a:cs typeface="Arial" panose="020B0604020202020204" pitchFamily="34" charset="0"/>
              </a:rPr>
              <a:t>Explain the difference between appropriate and inappropriate touch</a:t>
            </a:r>
          </a:p>
          <a:p>
            <a:r>
              <a:rPr lang="en-GB" sz="2400" dirty="0">
                <a:latin typeface="Arial" panose="020B0604020202020204" pitchFamily="34" charset="0"/>
                <a:cs typeface="Arial" panose="020B0604020202020204" pitchFamily="34" charset="0"/>
              </a:rPr>
              <a:t>Identify who they can talk to if they feel uncomfortable about any secret they are told, or told to keep</a:t>
            </a:r>
          </a:p>
          <a:p>
            <a:r>
              <a:rPr lang="en-GB" sz="2400" dirty="0">
                <a:latin typeface="Arial" panose="020B0604020202020204" pitchFamily="34" charset="0"/>
                <a:cs typeface="Arial" panose="020B0604020202020204" pitchFamily="34" charset="0"/>
              </a:rPr>
              <a:t>Identify parts of the body that are private</a:t>
            </a:r>
          </a:p>
          <a:p>
            <a:endParaRPr lang="en-GB" sz="2000" dirty="0"/>
          </a:p>
          <a:p>
            <a:endParaRPr lang="en-GB" sz="2000" dirty="0"/>
          </a:p>
          <a:p>
            <a:endParaRPr lang="en-GB" dirty="0"/>
          </a:p>
          <a:p>
            <a:endParaRPr lang="en-GB" dirty="0"/>
          </a:p>
          <a:p>
            <a:endParaRPr lang="en-GB" dirty="0"/>
          </a:p>
        </p:txBody>
      </p:sp>
      <p:pic>
        <p:nvPicPr>
          <p:cNvPr id="6" name="Picture 5">
            <a:extLst>
              <a:ext uri="{FF2B5EF4-FFF2-40B4-BE49-F238E27FC236}">
                <a16:creationId xmlns:a16="http://schemas.microsoft.com/office/drawing/2014/main" id="{CFD02CA1-D6E2-4316-930B-EAF455244C74}"/>
              </a:ext>
            </a:extLst>
          </p:cNvPr>
          <p:cNvPicPr>
            <a:picLocks noChangeAspect="1"/>
          </p:cNvPicPr>
          <p:nvPr/>
        </p:nvPicPr>
        <p:blipFill>
          <a:blip r:embed="rId3"/>
          <a:stretch>
            <a:fillRect/>
          </a:stretch>
        </p:blipFill>
        <p:spPr>
          <a:xfrm>
            <a:off x="6642901" y="83316"/>
            <a:ext cx="5373608" cy="1080215"/>
          </a:xfrm>
          <a:prstGeom prst="rect">
            <a:avLst/>
          </a:prstGeom>
        </p:spPr>
      </p:pic>
    </p:spTree>
    <p:extLst>
      <p:ext uri="{BB962C8B-B14F-4D97-AF65-F5344CB8AC3E}">
        <p14:creationId xmlns:p14="http://schemas.microsoft.com/office/powerpoint/2010/main" val="18911297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673"/>
            <a:ext cx="12192000" cy="6854653"/>
          </a:xfrm>
          <a:prstGeom prst="rect">
            <a:avLst/>
          </a:prstGeom>
        </p:spPr>
      </p:pic>
      <p:pic>
        <p:nvPicPr>
          <p:cNvPr id="3" name="Picture 2">
            <a:extLst>
              <a:ext uri="{FF2B5EF4-FFF2-40B4-BE49-F238E27FC236}">
                <a16:creationId xmlns:a16="http://schemas.microsoft.com/office/drawing/2014/main" id="{62A3DB9C-4DD0-4C3A-B8E4-8C537846B204}"/>
              </a:ext>
            </a:extLst>
          </p:cNvPr>
          <p:cNvPicPr>
            <a:picLocks noChangeAspect="1"/>
          </p:cNvPicPr>
          <p:nvPr/>
        </p:nvPicPr>
        <p:blipFill>
          <a:blip r:embed="rId3"/>
          <a:stretch>
            <a:fillRect/>
          </a:stretch>
        </p:blipFill>
        <p:spPr>
          <a:xfrm>
            <a:off x="5354175" y="83768"/>
            <a:ext cx="4223934" cy="849105"/>
          </a:xfrm>
          <a:prstGeom prst="rect">
            <a:avLst/>
          </a:prstGeom>
        </p:spPr>
      </p:pic>
      <p:pic>
        <p:nvPicPr>
          <p:cNvPr id="4" name="Picture 3">
            <a:extLst>
              <a:ext uri="{FF2B5EF4-FFF2-40B4-BE49-F238E27FC236}">
                <a16:creationId xmlns:a16="http://schemas.microsoft.com/office/drawing/2014/main" id="{B8392C2B-741C-4F94-8D0A-0B0E72B7C875}"/>
              </a:ext>
            </a:extLst>
          </p:cNvPr>
          <p:cNvPicPr>
            <a:picLocks noChangeAspect="1"/>
          </p:cNvPicPr>
          <p:nvPr/>
        </p:nvPicPr>
        <p:blipFill>
          <a:blip r:embed="rId4"/>
          <a:stretch>
            <a:fillRect/>
          </a:stretch>
        </p:blipFill>
        <p:spPr>
          <a:xfrm>
            <a:off x="6904470" y="794327"/>
            <a:ext cx="2398748" cy="1279332"/>
          </a:xfrm>
          <a:prstGeom prst="rect">
            <a:avLst/>
          </a:prstGeom>
        </p:spPr>
      </p:pic>
    </p:spTree>
    <p:extLst>
      <p:ext uri="{BB962C8B-B14F-4D97-AF65-F5344CB8AC3E}">
        <p14:creationId xmlns:p14="http://schemas.microsoft.com/office/powerpoint/2010/main" val="39937822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643" y="381949"/>
            <a:ext cx="10515600" cy="1325563"/>
          </a:xfrm>
        </p:spPr>
        <p:txBody>
          <a:bodyPr/>
          <a:lstStyle/>
          <a:p>
            <a:r>
              <a:rPr lang="en-GB" b="1" dirty="0">
                <a:latin typeface="Arial" panose="020B0604020202020204" pitchFamily="34" charset="0"/>
                <a:cs typeface="Arial" panose="020B0604020202020204" pitchFamily="34" charset="0"/>
              </a:rPr>
              <a:t>Year 2 content</a:t>
            </a:r>
          </a:p>
        </p:txBody>
      </p:sp>
      <p:sp>
        <p:nvSpPr>
          <p:cNvPr id="3" name="Content Placeholder 2"/>
          <p:cNvSpPr>
            <a:spLocks noGrp="1"/>
          </p:cNvSpPr>
          <p:nvPr>
            <p:ph idx="1"/>
          </p:nvPr>
        </p:nvSpPr>
        <p:spPr>
          <a:xfrm>
            <a:off x="507643" y="1856858"/>
            <a:ext cx="4467895" cy="4351338"/>
          </a:xfrm>
        </p:spPr>
        <p:txBody>
          <a:bodyPr>
            <a:normAutofit/>
          </a:bodyPr>
          <a:lstStyle/>
          <a:p>
            <a:pPr marL="0" indent="0">
              <a:buNone/>
            </a:pPr>
            <a:r>
              <a:rPr lang="en-GB" sz="2400" b="1" dirty="0">
                <a:solidFill>
                  <a:srgbClr val="7030A0"/>
                </a:solidFill>
                <a:latin typeface="Arial" panose="020B0604020202020204" pitchFamily="34" charset="0"/>
                <a:cs typeface="Arial" panose="020B0604020202020204" pitchFamily="34" charset="0"/>
              </a:rPr>
              <a:t>Extending learning in year 1. </a:t>
            </a:r>
          </a:p>
          <a:p>
            <a:pPr marL="0" indent="0">
              <a:buNone/>
            </a:pPr>
            <a:r>
              <a:rPr lang="en-GB" sz="2400" b="1" dirty="0">
                <a:solidFill>
                  <a:srgbClr val="7030A0"/>
                </a:solidFill>
                <a:latin typeface="Arial" panose="020B0604020202020204" pitchFamily="34" charset="0"/>
                <a:cs typeface="Arial" panose="020B0604020202020204" pitchFamily="34" charset="0"/>
              </a:rPr>
              <a:t>New content to include:</a:t>
            </a:r>
          </a:p>
          <a:p>
            <a:r>
              <a:rPr lang="en-GB" sz="2400" dirty="0">
                <a:solidFill>
                  <a:srgbClr val="7030A0"/>
                </a:solidFill>
                <a:latin typeface="Arial" panose="020B0604020202020204" pitchFamily="34" charset="0"/>
                <a:cs typeface="Arial" panose="020B0604020202020204" pitchFamily="34" charset="0"/>
              </a:rPr>
              <a:t>How my behaviour (positive or negative) affects others</a:t>
            </a:r>
          </a:p>
          <a:p>
            <a:r>
              <a:rPr lang="en-GB" sz="2400" dirty="0">
                <a:solidFill>
                  <a:srgbClr val="7030A0"/>
                </a:solidFill>
                <a:latin typeface="Arial" panose="020B0604020202020204" pitchFamily="34" charset="0"/>
                <a:cs typeface="Arial" panose="020B0604020202020204" pitchFamily="34" charset="0"/>
              </a:rPr>
              <a:t>Becoming more independent</a:t>
            </a:r>
          </a:p>
          <a:p>
            <a:r>
              <a:rPr lang="en-GB" sz="2400" dirty="0">
                <a:solidFill>
                  <a:srgbClr val="7030A0"/>
                </a:solidFill>
                <a:latin typeface="Arial" panose="020B0604020202020204" pitchFamily="34" charset="0"/>
                <a:cs typeface="Arial" panose="020B0604020202020204" pitchFamily="34" charset="0"/>
              </a:rPr>
              <a:t>Keeping myself and others safe</a:t>
            </a:r>
          </a:p>
          <a:p>
            <a:r>
              <a:rPr lang="en-GB" sz="2400" dirty="0">
                <a:solidFill>
                  <a:srgbClr val="7030A0"/>
                </a:solidFill>
                <a:latin typeface="Arial" panose="020B0604020202020204" pitchFamily="34" charset="0"/>
                <a:cs typeface="Arial" panose="020B0604020202020204" pitchFamily="34" charset="0"/>
              </a:rPr>
              <a:t>Growing from young to old and how people’s needs change</a:t>
            </a:r>
          </a:p>
          <a:p>
            <a:endParaRPr lang="en-GB" sz="2000" dirty="0"/>
          </a:p>
          <a:p>
            <a:endParaRPr lang="en-GB" dirty="0"/>
          </a:p>
          <a:p>
            <a:endParaRPr lang="en-GB" dirty="0"/>
          </a:p>
          <a:p>
            <a:endParaRPr lang="en-GB" dirty="0"/>
          </a:p>
        </p:txBody>
      </p:sp>
      <p:sp>
        <p:nvSpPr>
          <p:cNvPr id="8" name="Content Placeholder 2"/>
          <p:cNvSpPr txBox="1">
            <a:spLocks/>
          </p:cNvSpPr>
          <p:nvPr/>
        </p:nvSpPr>
        <p:spPr>
          <a:xfrm>
            <a:off x="5306095" y="1182255"/>
            <a:ext cx="6378262" cy="5293796"/>
          </a:xfrm>
          <a:prstGeom prst="rect">
            <a:avLst/>
          </a:prstGeom>
        </p:spPr>
        <p:txBody>
          <a:bodyPr vert="horz" lIns="91440" tIns="45720" rIns="91440" bIns="45720" rtlCol="0" anchor="t">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400" b="1" dirty="0">
                <a:solidFill>
                  <a:prstClr val="black"/>
                </a:solidFill>
                <a:latin typeface="Arial" panose="020B0604020202020204" pitchFamily="34" charset="0"/>
                <a:cs typeface="Arial" panose="020B0604020202020204" pitchFamily="34" charset="0"/>
              </a:rPr>
              <a:t>Sample Learning Outcomes</a:t>
            </a:r>
            <a:endParaRPr lang="en-GB" sz="3400" dirty="0">
              <a:solidFill>
                <a:prstClr val="black"/>
              </a:solidFill>
              <a:latin typeface="Arial" panose="020B0604020202020204" pitchFamily="34" charset="0"/>
              <a:cs typeface="Arial" panose="020B0604020202020204" pitchFamily="34" charset="0"/>
            </a:endParaRPr>
          </a:p>
          <a:p>
            <a:pPr>
              <a:lnSpc>
                <a:spcPct val="120000"/>
              </a:lnSpc>
            </a:pPr>
            <a:r>
              <a:rPr lang="en-GB" sz="3400" dirty="0">
                <a:solidFill>
                  <a:prstClr val="black"/>
                </a:solidFill>
                <a:latin typeface="Arial"/>
                <a:cs typeface="Arial"/>
              </a:rPr>
              <a:t>Identify some of the ways that good friends care for each other, both online and in real life (IRL)</a:t>
            </a:r>
            <a:endParaRPr lang="en-GB" sz="3400" dirty="0">
              <a:solidFill>
                <a:prstClr val="black"/>
              </a:solidFill>
              <a:latin typeface="Arial" panose="020B0604020202020204" pitchFamily="34" charset="0"/>
              <a:cs typeface="Arial" panose="020B0604020202020204" pitchFamily="34" charset="0"/>
            </a:endParaRPr>
          </a:p>
          <a:p>
            <a:pPr>
              <a:lnSpc>
                <a:spcPct val="120000"/>
              </a:lnSpc>
            </a:pPr>
            <a:r>
              <a:rPr lang="en-GB" sz="3400" dirty="0">
                <a:solidFill>
                  <a:prstClr val="black"/>
                </a:solidFill>
                <a:latin typeface="Arial" panose="020B0604020202020204" pitchFamily="34" charset="0"/>
                <a:cs typeface="Arial" panose="020B0604020202020204" pitchFamily="34" charset="0"/>
              </a:rPr>
              <a:t>Know and use words and phrases that show respect for other people</a:t>
            </a:r>
          </a:p>
          <a:p>
            <a:pPr>
              <a:lnSpc>
                <a:spcPct val="120000"/>
              </a:lnSpc>
            </a:pPr>
            <a:r>
              <a:rPr lang="en-GB" sz="3400" dirty="0">
                <a:solidFill>
                  <a:prstClr val="black"/>
                </a:solidFill>
                <a:latin typeface="Arial" panose="020B0604020202020204" pitchFamily="34" charset="0"/>
                <a:cs typeface="Arial" panose="020B0604020202020204" pitchFamily="34" charset="0"/>
              </a:rPr>
              <a:t>Explain where someone could get help if they were being upset by someone else’s behaviour</a:t>
            </a:r>
          </a:p>
          <a:p>
            <a:pPr>
              <a:lnSpc>
                <a:spcPct val="120000"/>
              </a:lnSpc>
            </a:pPr>
            <a:r>
              <a:rPr lang="en-GB" sz="3400" dirty="0">
                <a:solidFill>
                  <a:prstClr val="black"/>
                </a:solidFill>
                <a:latin typeface="Arial"/>
                <a:cs typeface="Arial"/>
              </a:rPr>
              <a:t>Identify situations in which they would need to say 'Yes', 'No', 'I'll ask', or 'I'll tell', in relation to keeping themselves and others safe.</a:t>
            </a:r>
          </a:p>
          <a:p>
            <a:pPr>
              <a:lnSpc>
                <a:spcPct val="120000"/>
              </a:lnSpc>
            </a:pPr>
            <a:r>
              <a:rPr lang="en-GB" sz="3400" dirty="0">
                <a:solidFill>
                  <a:prstClr val="black"/>
                </a:solidFill>
                <a:latin typeface="Arial"/>
                <a:cs typeface="Arial"/>
              </a:rPr>
              <a:t>Identify the types of touch they like and do not like</a:t>
            </a:r>
          </a:p>
          <a:p>
            <a:pPr>
              <a:lnSpc>
                <a:spcPct val="120000"/>
              </a:lnSpc>
            </a:pPr>
            <a:r>
              <a:rPr lang="en-GB" sz="3400" dirty="0">
                <a:solidFill>
                  <a:prstClr val="black"/>
                </a:solidFill>
                <a:latin typeface="Arial" panose="020B0604020202020204" pitchFamily="34" charset="0"/>
                <a:cs typeface="Arial" panose="020B0604020202020204" pitchFamily="34" charset="0"/>
              </a:rPr>
              <a:t>Explain that our genitals help us make babies when we are older</a:t>
            </a:r>
            <a:endParaRPr lang="en-GB" sz="3400"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p:txBody>
      </p:sp>
      <p:pic>
        <p:nvPicPr>
          <p:cNvPr id="6" name="Picture 5">
            <a:extLst>
              <a:ext uri="{FF2B5EF4-FFF2-40B4-BE49-F238E27FC236}">
                <a16:creationId xmlns:a16="http://schemas.microsoft.com/office/drawing/2014/main" id="{B23635FD-A6A4-4E03-8FE6-BFFCD4010429}"/>
              </a:ext>
            </a:extLst>
          </p:cNvPr>
          <p:cNvPicPr>
            <a:picLocks noChangeAspect="1"/>
          </p:cNvPicPr>
          <p:nvPr/>
        </p:nvPicPr>
        <p:blipFill>
          <a:blip r:embed="rId3"/>
          <a:stretch>
            <a:fillRect/>
          </a:stretch>
        </p:blipFill>
        <p:spPr>
          <a:xfrm>
            <a:off x="6818392" y="19113"/>
            <a:ext cx="5373608" cy="1080215"/>
          </a:xfrm>
          <a:prstGeom prst="rect">
            <a:avLst/>
          </a:prstGeom>
        </p:spPr>
      </p:pic>
    </p:spTree>
    <p:extLst>
      <p:ext uri="{BB962C8B-B14F-4D97-AF65-F5344CB8AC3E}">
        <p14:creationId xmlns:p14="http://schemas.microsoft.com/office/powerpoint/2010/main" val="37148872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hlinkClick r:id="rId3"/>
          </p:cNvPr>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1" y="0"/>
            <a:ext cx="12197953" cy="6858000"/>
          </a:xfrm>
          <a:prstGeom prst="rect">
            <a:avLst/>
          </a:prstGeom>
        </p:spPr>
      </p:pic>
    </p:spTree>
    <p:extLst>
      <p:ext uri="{BB962C8B-B14F-4D97-AF65-F5344CB8AC3E}">
        <p14:creationId xmlns:p14="http://schemas.microsoft.com/office/powerpoint/2010/main" val="1798294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76601" y="-28444"/>
            <a:ext cx="9754344" cy="6886444"/>
          </a:xfrm>
          <a:prstGeom prst="rect">
            <a:avLst/>
          </a:prstGeom>
        </p:spPr>
      </p:pic>
      <p:pic>
        <p:nvPicPr>
          <p:cNvPr id="3" name="Picture 2">
            <a:extLst>
              <a:ext uri="{FF2B5EF4-FFF2-40B4-BE49-F238E27FC236}">
                <a16:creationId xmlns:a16="http://schemas.microsoft.com/office/drawing/2014/main" id="{C24C54EA-802B-4475-9FA5-DA08D0886289}"/>
              </a:ext>
            </a:extLst>
          </p:cNvPr>
          <p:cNvPicPr>
            <a:picLocks noChangeAspect="1"/>
          </p:cNvPicPr>
          <p:nvPr/>
        </p:nvPicPr>
        <p:blipFill>
          <a:blip r:embed="rId3"/>
          <a:stretch>
            <a:fillRect/>
          </a:stretch>
        </p:blipFill>
        <p:spPr>
          <a:xfrm>
            <a:off x="7518400" y="19114"/>
            <a:ext cx="4673599" cy="939497"/>
          </a:xfrm>
          <a:prstGeom prst="rect">
            <a:avLst/>
          </a:prstGeom>
        </p:spPr>
      </p:pic>
      <p:pic>
        <p:nvPicPr>
          <p:cNvPr id="4" name="Picture 3">
            <a:extLst>
              <a:ext uri="{FF2B5EF4-FFF2-40B4-BE49-F238E27FC236}">
                <a16:creationId xmlns:a16="http://schemas.microsoft.com/office/drawing/2014/main" id="{D8B46830-784A-424A-A025-1858D0830DC6}"/>
              </a:ext>
            </a:extLst>
          </p:cNvPr>
          <p:cNvPicPr>
            <a:picLocks noChangeAspect="1"/>
          </p:cNvPicPr>
          <p:nvPr/>
        </p:nvPicPr>
        <p:blipFill>
          <a:blip r:embed="rId4"/>
          <a:stretch>
            <a:fillRect/>
          </a:stretch>
        </p:blipFill>
        <p:spPr>
          <a:xfrm>
            <a:off x="7901998" y="6136337"/>
            <a:ext cx="2248766" cy="721663"/>
          </a:xfrm>
          <a:prstGeom prst="rect">
            <a:avLst/>
          </a:prstGeom>
        </p:spPr>
      </p:pic>
      <p:pic>
        <p:nvPicPr>
          <p:cNvPr id="5" name="Picture 4">
            <a:extLst>
              <a:ext uri="{FF2B5EF4-FFF2-40B4-BE49-F238E27FC236}">
                <a16:creationId xmlns:a16="http://schemas.microsoft.com/office/drawing/2014/main" id="{0DDBE890-04B6-49F9-A721-F548D178E668}"/>
              </a:ext>
            </a:extLst>
          </p:cNvPr>
          <p:cNvPicPr>
            <a:picLocks noChangeAspect="1"/>
          </p:cNvPicPr>
          <p:nvPr/>
        </p:nvPicPr>
        <p:blipFill>
          <a:blip r:embed="rId5"/>
          <a:stretch>
            <a:fillRect/>
          </a:stretch>
        </p:blipFill>
        <p:spPr>
          <a:xfrm>
            <a:off x="9734709" y="6382852"/>
            <a:ext cx="1848108" cy="228632"/>
          </a:xfrm>
          <a:prstGeom prst="rect">
            <a:avLst/>
          </a:prstGeom>
        </p:spPr>
      </p:pic>
    </p:spTree>
    <p:extLst>
      <p:ext uri="{BB962C8B-B14F-4D97-AF65-F5344CB8AC3E}">
        <p14:creationId xmlns:p14="http://schemas.microsoft.com/office/powerpoint/2010/main" val="4252900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247" y="229835"/>
            <a:ext cx="10515600" cy="1325563"/>
          </a:xfrm>
        </p:spPr>
        <p:txBody>
          <a:bodyPr/>
          <a:lstStyle/>
          <a:p>
            <a:r>
              <a:rPr lang="en-GB" b="1" dirty="0">
                <a:latin typeface="Arial" panose="020B0604020202020204" pitchFamily="34" charset="0"/>
                <a:cs typeface="Arial" panose="020B0604020202020204" pitchFamily="34" charset="0"/>
              </a:rPr>
              <a:t>Year 3 content</a:t>
            </a:r>
          </a:p>
        </p:txBody>
      </p:sp>
      <p:sp>
        <p:nvSpPr>
          <p:cNvPr id="3" name="Content Placeholder 2"/>
          <p:cNvSpPr>
            <a:spLocks noGrp="1"/>
          </p:cNvSpPr>
          <p:nvPr>
            <p:ph idx="1"/>
          </p:nvPr>
        </p:nvSpPr>
        <p:spPr>
          <a:xfrm>
            <a:off x="443247" y="1364208"/>
            <a:ext cx="4849091" cy="5455147"/>
          </a:xfrm>
        </p:spPr>
        <p:txBody>
          <a:bodyPr vert="horz" lIns="91440" tIns="45720" rIns="91440" bIns="45720" rtlCol="0" anchor="t">
            <a:normAutofit fontScale="85000" lnSpcReduction="10000"/>
          </a:bodyPr>
          <a:lstStyle/>
          <a:p>
            <a:pPr marL="0" indent="0">
              <a:lnSpc>
                <a:spcPct val="120000"/>
              </a:lnSpc>
              <a:spcBef>
                <a:spcPts val="600"/>
              </a:spcBef>
              <a:buNone/>
            </a:pPr>
            <a:r>
              <a:rPr lang="en-GB" sz="2400" b="1" dirty="0">
                <a:solidFill>
                  <a:srgbClr val="7030A0"/>
                </a:solidFill>
                <a:latin typeface="Arial" panose="020B0604020202020204" pitchFamily="34" charset="0"/>
                <a:cs typeface="Arial" panose="020B0604020202020204" pitchFamily="34" charset="0"/>
              </a:rPr>
              <a:t>Extending learning in year 2. </a:t>
            </a:r>
          </a:p>
          <a:p>
            <a:pPr marL="0" indent="0">
              <a:lnSpc>
                <a:spcPct val="120000"/>
              </a:lnSpc>
              <a:spcBef>
                <a:spcPts val="600"/>
              </a:spcBef>
              <a:buNone/>
            </a:pPr>
            <a:r>
              <a:rPr lang="en-GB" sz="2400" b="1" dirty="0">
                <a:solidFill>
                  <a:srgbClr val="7030A0"/>
                </a:solidFill>
                <a:latin typeface="Arial"/>
                <a:cs typeface="Arial"/>
              </a:rPr>
              <a:t>New content to include:</a:t>
            </a:r>
            <a:endParaRPr lang="en-GB" sz="2400" dirty="0">
              <a:solidFill>
                <a:srgbClr val="7030A0"/>
              </a:solidFill>
              <a:latin typeface="Arial"/>
              <a:cs typeface="Arial"/>
            </a:endParaRP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Change including bereavement</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Images in the media </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Protecting personal information online</a:t>
            </a:r>
          </a:p>
          <a:p>
            <a:pPr>
              <a:lnSpc>
                <a:spcPct val="120000"/>
              </a:lnSpc>
              <a:spcBef>
                <a:spcPts val="600"/>
              </a:spcBef>
            </a:pPr>
            <a:r>
              <a:rPr lang="en-GB" sz="2400" dirty="0">
                <a:solidFill>
                  <a:srgbClr val="7030A0"/>
                </a:solidFill>
                <a:latin typeface="Arial"/>
                <a:cs typeface="Arial"/>
              </a:rPr>
              <a:t>Different types of relationships</a:t>
            </a:r>
          </a:p>
          <a:p>
            <a:pPr>
              <a:lnSpc>
                <a:spcPct val="120000"/>
              </a:lnSpc>
              <a:spcBef>
                <a:spcPts val="600"/>
              </a:spcBef>
            </a:pPr>
            <a:r>
              <a:rPr lang="en-GB" sz="2400" dirty="0">
                <a:solidFill>
                  <a:srgbClr val="7030A0"/>
                </a:solidFill>
                <a:latin typeface="Arial"/>
                <a:cs typeface="Arial"/>
              </a:rPr>
              <a:t>Healthy and unhealthy relationships (friendships) both online and IRL</a:t>
            </a:r>
            <a:endParaRPr lang="en-GB" sz="2400" dirty="0">
              <a:solidFill>
                <a:srgbClr val="7030A0"/>
              </a:solidFill>
              <a:latin typeface="Arial" panose="020B0604020202020204" pitchFamily="34" charset="0"/>
              <a:cs typeface="Arial" panose="020B0604020202020204" pitchFamily="34" charset="0"/>
            </a:endParaRP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Discrimination and its consequences</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Understanding risk </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Making informed choices</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Resisting pressure</a:t>
            </a:r>
          </a:p>
          <a:p>
            <a:pPr>
              <a:lnSpc>
                <a:spcPct val="120000"/>
              </a:lnSpc>
              <a:spcBef>
                <a:spcPts val="600"/>
              </a:spcBef>
            </a:pPr>
            <a:r>
              <a:rPr lang="en-GB" sz="2400" dirty="0">
                <a:solidFill>
                  <a:srgbClr val="7030A0"/>
                </a:solidFill>
                <a:latin typeface="Arial" panose="020B0604020202020204" pitchFamily="34" charset="0"/>
                <a:cs typeface="Arial" panose="020B0604020202020204" pitchFamily="34" charset="0"/>
              </a:rPr>
              <a:t>Menstruation</a:t>
            </a:r>
          </a:p>
        </p:txBody>
      </p:sp>
      <p:sp>
        <p:nvSpPr>
          <p:cNvPr id="8" name="Content Placeholder 2"/>
          <p:cNvSpPr txBox="1">
            <a:spLocks/>
          </p:cNvSpPr>
          <p:nvPr/>
        </p:nvSpPr>
        <p:spPr>
          <a:xfrm>
            <a:off x="5726906" y="1518653"/>
            <a:ext cx="5846257" cy="510951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Font typeface="Arial" panose="020B0604020202020204" pitchFamily="34" charset="0"/>
              <a:buNone/>
            </a:pPr>
            <a:r>
              <a:rPr lang="en-GB" sz="2000" b="1" dirty="0">
                <a:solidFill>
                  <a:prstClr val="black"/>
                </a:solidFill>
                <a:latin typeface="Arial" panose="020B0604020202020204" pitchFamily="34" charset="0"/>
                <a:cs typeface="Arial" panose="020B0604020202020204" pitchFamily="34" charset="0"/>
              </a:rPr>
              <a:t>Sample Learning Outcomes</a:t>
            </a:r>
            <a:endParaRPr lang="en-GB" sz="2000" dirty="0">
              <a:solidFill>
                <a:prstClr val="black"/>
              </a:solidFill>
              <a:latin typeface="Arial" panose="020B0604020202020204" pitchFamily="34" charset="0"/>
              <a:cs typeface="Arial" panose="020B0604020202020204" pitchFamily="34" charset="0"/>
            </a:endParaRP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Explain some of the feelings someone might have when they lose something important to them</a:t>
            </a: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Recognise and describe appropriate behaviour online as well as offline</a:t>
            </a: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Identify when it is appropriate or inappropriate to allow someone into their body space</a:t>
            </a: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Recognise who they have positive healthy relationships with</a:t>
            </a: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Recognise that repeated name calling is a form of bullying</a:t>
            </a:r>
          </a:p>
          <a:p>
            <a:pPr>
              <a:lnSpc>
                <a:spcPct val="110000"/>
              </a:lnSpc>
              <a:spcBef>
                <a:spcPts val="600"/>
              </a:spcBef>
            </a:pPr>
            <a:r>
              <a:rPr lang="en-GB" sz="2000" dirty="0">
                <a:solidFill>
                  <a:prstClr val="black"/>
                </a:solidFill>
                <a:latin typeface="Arial" panose="020B0604020202020204" pitchFamily="34" charset="0"/>
                <a:cs typeface="Arial" panose="020B0604020202020204" pitchFamily="34" charset="0"/>
              </a:rPr>
              <a:t>Understand that for girls, periods are a normal part of puberty</a:t>
            </a:r>
            <a:endParaRPr lang="en-GB" sz="2000" dirty="0">
              <a:solidFill>
                <a:prstClr val="black"/>
              </a:solidFill>
            </a:endParaRPr>
          </a:p>
          <a:p>
            <a:endParaRPr lang="en-GB" sz="2000" dirty="0">
              <a:solidFill>
                <a:prstClr val="black"/>
              </a:solidFill>
            </a:endParaRPr>
          </a:p>
          <a:p>
            <a:endParaRPr lang="en-GB" sz="2000"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p:txBody>
      </p:sp>
      <p:pic>
        <p:nvPicPr>
          <p:cNvPr id="7" name="Picture 6">
            <a:extLst>
              <a:ext uri="{FF2B5EF4-FFF2-40B4-BE49-F238E27FC236}">
                <a16:creationId xmlns:a16="http://schemas.microsoft.com/office/drawing/2014/main" id="{FA1886C2-F477-4ABA-8F88-6F526939550C}"/>
              </a:ext>
            </a:extLst>
          </p:cNvPr>
          <p:cNvPicPr>
            <a:picLocks noChangeAspect="1"/>
          </p:cNvPicPr>
          <p:nvPr/>
        </p:nvPicPr>
        <p:blipFill>
          <a:blip r:embed="rId3"/>
          <a:stretch>
            <a:fillRect/>
          </a:stretch>
        </p:blipFill>
        <p:spPr>
          <a:xfrm>
            <a:off x="6818392" y="19113"/>
            <a:ext cx="5373608" cy="1080215"/>
          </a:xfrm>
          <a:prstGeom prst="rect">
            <a:avLst/>
          </a:prstGeom>
        </p:spPr>
      </p:pic>
    </p:spTree>
    <p:extLst>
      <p:ext uri="{BB962C8B-B14F-4D97-AF65-F5344CB8AC3E}">
        <p14:creationId xmlns:p14="http://schemas.microsoft.com/office/powerpoint/2010/main" val="3371191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menstrual cycle&#10;&#10;AI-generated content may be incorrect.">
            <a:extLst>
              <a:ext uri="{FF2B5EF4-FFF2-40B4-BE49-F238E27FC236}">
                <a16:creationId xmlns:a16="http://schemas.microsoft.com/office/drawing/2014/main" id="{3FF8DE67-72FB-9604-2210-38E1EBC5ED31}"/>
              </a:ext>
            </a:extLst>
          </p:cNvPr>
          <p:cNvPicPr>
            <a:picLocks noChangeAspect="1"/>
          </p:cNvPicPr>
          <p:nvPr/>
        </p:nvPicPr>
        <p:blipFill>
          <a:blip r:embed="rId3"/>
          <a:stretch>
            <a:fillRect/>
          </a:stretch>
        </p:blipFill>
        <p:spPr>
          <a:xfrm>
            <a:off x="957792" y="43921"/>
            <a:ext cx="10488084" cy="6770159"/>
          </a:xfrm>
          <a:prstGeom prst="rect">
            <a:avLst/>
          </a:prstGeom>
        </p:spPr>
      </p:pic>
      <p:pic>
        <p:nvPicPr>
          <p:cNvPr id="4" name="Picture 3">
            <a:extLst>
              <a:ext uri="{FF2B5EF4-FFF2-40B4-BE49-F238E27FC236}">
                <a16:creationId xmlns:a16="http://schemas.microsoft.com/office/drawing/2014/main" id="{E8B3F21E-ABFA-4BB9-AD8E-D00861A86CE6}"/>
              </a:ext>
            </a:extLst>
          </p:cNvPr>
          <p:cNvPicPr>
            <a:picLocks noChangeAspect="1"/>
          </p:cNvPicPr>
          <p:nvPr/>
        </p:nvPicPr>
        <p:blipFill>
          <a:blip r:embed="rId4"/>
          <a:stretch>
            <a:fillRect/>
          </a:stretch>
        </p:blipFill>
        <p:spPr>
          <a:xfrm>
            <a:off x="8554739" y="6114473"/>
            <a:ext cx="3480241" cy="699606"/>
          </a:xfrm>
          <a:prstGeom prst="rect">
            <a:avLst/>
          </a:prstGeom>
        </p:spPr>
      </p:pic>
    </p:spTree>
    <p:extLst>
      <p:ext uri="{BB962C8B-B14F-4D97-AF65-F5344CB8AC3E}">
        <p14:creationId xmlns:p14="http://schemas.microsoft.com/office/powerpoint/2010/main" val="93675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a person&amp;#39;s body&#10;&#10;AI-generated content may be incorrect.">
            <a:extLst>
              <a:ext uri="{FF2B5EF4-FFF2-40B4-BE49-F238E27FC236}">
                <a16:creationId xmlns:a16="http://schemas.microsoft.com/office/drawing/2014/main" id="{CEB0D714-90D5-E1D1-5B19-33B4D9E5A6BE}"/>
              </a:ext>
            </a:extLst>
          </p:cNvPr>
          <p:cNvPicPr>
            <a:picLocks noChangeAspect="1"/>
          </p:cNvPicPr>
          <p:nvPr/>
        </p:nvPicPr>
        <p:blipFill>
          <a:blip r:embed="rId2"/>
          <a:stretch>
            <a:fillRect/>
          </a:stretch>
        </p:blipFill>
        <p:spPr>
          <a:xfrm>
            <a:off x="1232519" y="0"/>
            <a:ext cx="9726963" cy="6858000"/>
          </a:xfrm>
          <a:prstGeom prst="rect">
            <a:avLst/>
          </a:prstGeom>
        </p:spPr>
      </p:pic>
      <p:pic>
        <p:nvPicPr>
          <p:cNvPr id="4" name="Picture 3">
            <a:extLst>
              <a:ext uri="{FF2B5EF4-FFF2-40B4-BE49-F238E27FC236}">
                <a16:creationId xmlns:a16="http://schemas.microsoft.com/office/drawing/2014/main" id="{4031562D-D1B6-48E9-8884-5048BBB043A3}"/>
              </a:ext>
            </a:extLst>
          </p:cNvPr>
          <p:cNvPicPr>
            <a:picLocks noChangeAspect="1"/>
          </p:cNvPicPr>
          <p:nvPr/>
        </p:nvPicPr>
        <p:blipFill>
          <a:blip r:embed="rId3"/>
          <a:stretch>
            <a:fillRect/>
          </a:stretch>
        </p:blipFill>
        <p:spPr>
          <a:xfrm>
            <a:off x="0" y="0"/>
            <a:ext cx="4027055" cy="809528"/>
          </a:xfrm>
          <a:prstGeom prst="rect">
            <a:avLst/>
          </a:prstGeom>
        </p:spPr>
      </p:pic>
    </p:spTree>
    <p:extLst>
      <p:ext uri="{BB962C8B-B14F-4D97-AF65-F5344CB8AC3E}">
        <p14:creationId xmlns:p14="http://schemas.microsoft.com/office/powerpoint/2010/main" val="27091129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745" y="311507"/>
            <a:ext cx="10515600" cy="1325563"/>
          </a:xfrm>
        </p:spPr>
        <p:txBody>
          <a:bodyPr/>
          <a:lstStyle/>
          <a:p>
            <a:r>
              <a:rPr lang="en-GB" b="1" dirty="0">
                <a:latin typeface="Arial" panose="020B0604020202020204" pitchFamily="34" charset="0"/>
                <a:cs typeface="Arial" panose="020B0604020202020204" pitchFamily="34" charset="0"/>
              </a:rPr>
              <a:t>Year 4 content</a:t>
            </a:r>
          </a:p>
        </p:txBody>
      </p:sp>
      <p:sp>
        <p:nvSpPr>
          <p:cNvPr id="3" name="Content Placeholder 2"/>
          <p:cNvSpPr>
            <a:spLocks noGrp="1"/>
          </p:cNvSpPr>
          <p:nvPr>
            <p:ph idx="1"/>
          </p:nvPr>
        </p:nvSpPr>
        <p:spPr>
          <a:xfrm>
            <a:off x="367145" y="1494233"/>
            <a:ext cx="4712855" cy="4868574"/>
          </a:xfrm>
        </p:spPr>
        <p:txBody>
          <a:bodyPr vert="horz" lIns="91440" tIns="45720" rIns="91440" bIns="45720" rtlCol="0" anchor="t">
            <a:noAutofit/>
          </a:bodyPr>
          <a:lstStyle/>
          <a:p>
            <a:pPr marL="0" indent="0">
              <a:lnSpc>
                <a:spcPct val="100000"/>
              </a:lnSpc>
              <a:spcBef>
                <a:spcPts val="600"/>
              </a:spcBef>
              <a:buNone/>
            </a:pPr>
            <a:r>
              <a:rPr lang="en-GB" sz="2200" b="1" dirty="0">
                <a:solidFill>
                  <a:srgbClr val="7030A0"/>
                </a:solidFill>
                <a:latin typeface="Arial" panose="020B0604020202020204" pitchFamily="34" charset="0"/>
                <a:cs typeface="Arial" panose="020B0604020202020204" pitchFamily="34" charset="0"/>
              </a:rPr>
              <a:t>Extending learning in year 3</a:t>
            </a:r>
          </a:p>
          <a:p>
            <a:pPr marL="0" indent="0">
              <a:lnSpc>
                <a:spcPct val="100000"/>
              </a:lnSpc>
              <a:spcBef>
                <a:spcPts val="600"/>
              </a:spcBef>
              <a:buNone/>
            </a:pPr>
            <a:r>
              <a:rPr lang="en-GB" sz="2200" b="1" dirty="0">
                <a:solidFill>
                  <a:srgbClr val="7030A0"/>
                </a:solidFill>
                <a:latin typeface="Arial"/>
                <a:cs typeface="Arial"/>
              </a:rPr>
              <a:t>New content to include:</a:t>
            </a:r>
            <a:endParaRPr lang="en-GB" sz="2200" dirty="0">
              <a:solidFill>
                <a:srgbClr val="7030A0"/>
              </a:solidFill>
              <a:latin typeface="Arial"/>
              <a:cs typeface="Arial"/>
            </a:endParaRPr>
          </a:p>
          <a:p>
            <a:pPr>
              <a:lnSpc>
                <a:spcPct val="100000"/>
              </a:lnSpc>
              <a:spcBef>
                <a:spcPts val="600"/>
              </a:spcBef>
            </a:pPr>
            <a:r>
              <a:rPr lang="en-GB" sz="2200" dirty="0">
                <a:solidFill>
                  <a:srgbClr val="7030A0"/>
                </a:solidFill>
                <a:latin typeface="Arial" panose="020B0604020202020204" pitchFamily="34" charset="0"/>
                <a:cs typeface="Arial" panose="020B0604020202020204" pitchFamily="34" charset="0"/>
              </a:rPr>
              <a:t>Body changes in puberty</a:t>
            </a:r>
          </a:p>
          <a:p>
            <a:pPr>
              <a:lnSpc>
                <a:spcPct val="100000"/>
              </a:lnSpc>
              <a:spcBef>
                <a:spcPts val="600"/>
              </a:spcBef>
            </a:pPr>
            <a:r>
              <a:rPr lang="en-GB" sz="2200" dirty="0">
                <a:solidFill>
                  <a:srgbClr val="7030A0"/>
                </a:solidFill>
                <a:latin typeface="Arial" panose="020B0604020202020204" pitchFamily="34" charset="0"/>
                <a:cs typeface="Arial" panose="020B0604020202020204" pitchFamily="34" charset="0"/>
              </a:rPr>
              <a:t>Conflicting emotions</a:t>
            </a:r>
          </a:p>
          <a:p>
            <a:pPr>
              <a:lnSpc>
                <a:spcPct val="100000"/>
              </a:lnSpc>
              <a:spcBef>
                <a:spcPts val="600"/>
              </a:spcBef>
            </a:pPr>
            <a:r>
              <a:rPr lang="en-GB" sz="2200" dirty="0">
                <a:solidFill>
                  <a:srgbClr val="7030A0"/>
                </a:solidFill>
                <a:latin typeface="Arial" panose="020B0604020202020204" pitchFamily="34" charset="0"/>
                <a:cs typeface="Arial" panose="020B0604020202020204" pitchFamily="34" charset="0"/>
              </a:rPr>
              <a:t>Good and not so good feelings</a:t>
            </a:r>
          </a:p>
          <a:p>
            <a:pPr>
              <a:lnSpc>
                <a:spcPct val="100000"/>
              </a:lnSpc>
              <a:spcBef>
                <a:spcPts val="600"/>
              </a:spcBef>
            </a:pPr>
            <a:r>
              <a:rPr lang="en-GB" sz="2200" dirty="0">
                <a:solidFill>
                  <a:srgbClr val="7030A0"/>
                </a:solidFill>
                <a:latin typeface="Arial"/>
                <a:cs typeface="Arial"/>
              </a:rPr>
              <a:t>Marriage, Civil Partnership and other relationships</a:t>
            </a:r>
          </a:p>
          <a:p>
            <a:pPr>
              <a:lnSpc>
                <a:spcPct val="100000"/>
              </a:lnSpc>
              <a:spcBef>
                <a:spcPts val="600"/>
              </a:spcBef>
            </a:pPr>
            <a:r>
              <a:rPr lang="en-GB" sz="2200" dirty="0">
                <a:solidFill>
                  <a:srgbClr val="7030A0"/>
                </a:solidFill>
                <a:latin typeface="Arial" panose="020B0604020202020204" pitchFamily="34" charset="0"/>
                <a:cs typeface="Arial" panose="020B0604020202020204" pitchFamily="34" charset="0"/>
              </a:rPr>
              <a:t>Consequences of our actions</a:t>
            </a:r>
          </a:p>
          <a:p>
            <a:pPr>
              <a:lnSpc>
                <a:spcPct val="100000"/>
              </a:lnSpc>
              <a:spcBef>
                <a:spcPts val="600"/>
              </a:spcBef>
            </a:pPr>
            <a:r>
              <a:rPr lang="en-GB" sz="2200" dirty="0">
                <a:solidFill>
                  <a:srgbClr val="7030A0"/>
                </a:solidFill>
                <a:latin typeface="Arial" panose="020B0604020202020204" pitchFamily="34" charset="0"/>
                <a:cs typeface="Arial" panose="020B0604020202020204" pitchFamily="34" charset="0"/>
              </a:rPr>
              <a:t>Recognise and challenge stereotypes</a:t>
            </a:r>
          </a:p>
          <a:p>
            <a:pPr>
              <a:lnSpc>
                <a:spcPct val="100000"/>
              </a:lnSpc>
              <a:spcBef>
                <a:spcPts val="600"/>
              </a:spcBef>
            </a:pPr>
            <a:r>
              <a:rPr lang="en-GB" sz="2200" dirty="0">
                <a:solidFill>
                  <a:srgbClr val="7030A0"/>
                </a:solidFill>
                <a:latin typeface="Arial"/>
                <a:cs typeface="Arial"/>
              </a:rPr>
              <a:t>Pressures to behave in an unacceptable, unhealthy or risky way</a:t>
            </a:r>
          </a:p>
        </p:txBody>
      </p:sp>
      <p:sp>
        <p:nvSpPr>
          <p:cNvPr id="8" name="Content Placeholder 2"/>
          <p:cNvSpPr txBox="1">
            <a:spLocks/>
          </p:cNvSpPr>
          <p:nvPr/>
        </p:nvSpPr>
        <p:spPr>
          <a:xfrm>
            <a:off x="5419191" y="1335367"/>
            <a:ext cx="6168981" cy="521112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Font typeface="Arial" panose="020B0604020202020204" pitchFamily="34" charset="0"/>
              <a:buNone/>
            </a:pPr>
            <a:r>
              <a:rPr lang="en-GB" sz="2400" b="1" dirty="0">
                <a:solidFill>
                  <a:prstClr val="black"/>
                </a:solidFill>
                <a:latin typeface="Arial" panose="020B0604020202020204" pitchFamily="34" charset="0"/>
                <a:cs typeface="Arial" panose="020B0604020202020204" pitchFamily="34" charset="0"/>
              </a:rPr>
              <a:t>Sample Learning Outcomes</a:t>
            </a:r>
            <a:endParaRPr lang="en-GB" sz="2400" dirty="0">
              <a:solidFill>
                <a:prstClr val="black"/>
              </a:solidFill>
              <a:latin typeface="Arial" panose="020B0604020202020204" pitchFamily="34" charset="0"/>
              <a:cs typeface="Arial" panose="020B0604020202020204" pitchFamily="34" charset="0"/>
            </a:endParaRP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Understand and explain why puberty happens</a:t>
            </a: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Suggest reasons why young people sometimes fall out with their parents</a:t>
            </a: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Discuss the reasons why a person would want to be married, or live together, or have a civil ceremony</a:t>
            </a: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Define what is meant by 'being responsible‘</a:t>
            </a: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Understand and identify stereotypes, including those promoted in the media</a:t>
            </a:r>
          </a:p>
          <a:p>
            <a:pPr>
              <a:lnSpc>
                <a:spcPct val="110000"/>
              </a:lnSpc>
              <a:spcBef>
                <a:spcPts val="600"/>
              </a:spcBef>
            </a:pPr>
            <a:r>
              <a:rPr lang="en-GB" sz="2400" dirty="0">
                <a:solidFill>
                  <a:prstClr val="black"/>
                </a:solidFill>
                <a:latin typeface="Arial" panose="020B0604020202020204" pitchFamily="34" charset="0"/>
                <a:cs typeface="Arial" panose="020B0604020202020204" pitchFamily="34" charset="0"/>
              </a:rPr>
              <a:t>Understand that we can be influenced both positively and negatively</a:t>
            </a:r>
          </a:p>
          <a:p>
            <a:endParaRPr lang="en-GB" sz="2000"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p:txBody>
      </p:sp>
      <p:pic>
        <p:nvPicPr>
          <p:cNvPr id="6" name="Picture 5">
            <a:extLst>
              <a:ext uri="{FF2B5EF4-FFF2-40B4-BE49-F238E27FC236}">
                <a16:creationId xmlns:a16="http://schemas.microsoft.com/office/drawing/2014/main" id="{9B95F4EE-5829-4518-A300-737EE92C3AD0}"/>
              </a:ext>
            </a:extLst>
          </p:cNvPr>
          <p:cNvPicPr>
            <a:picLocks noChangeAspect="1"/>
          </p:cNvPicPr>
          <p:nvPr/>
        </p:nvPicPr>
        <p:blipFill>
          <a:blip r:embed="rId3"/>
          <a:stretch>
            <a:fillRect/>
          </a:stretch>
        </p:blipFill>
        <p:spPr>
          <a:xfrm>
            <a:off x="6818392" y="19113"/>
            <a:ext cx="5373608" cy="1080215"/>
          </a:xfrm>
          <a:prstGeom prst="rect">
            <a:avLst/>
          </a:prstGeom>
        </p:spPr>
      </p:pic>
    </p:spTree>
    <p:extLst>
      <p:ext uri="{BB962C8B-B14F-4D97-AF65-F5344CB8AC3E}">
        <p14:creationId xmlns:p14="http://schemas.microsoft.com/office/powerpoint/2010/main" val="36436732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ack and white picture of a person&amp;#39;s body&#10;&#10;AI-generated content may be incorrect.">
            <a:extLst>
              <a:ext uri="{FF2B5EF4-FFF2-40B4-BE49-F238E27FC236}">
                <a16:creationId xmlns:a16="http://schemas.microsoft.com/office/drawing/2014/main" id="{30FC2D23-33EB-A5CD-A438-6AE680A44708}"/>
              </a:ext>
            </a:extLst>
          </p:cNvPr>
          <p:cNvPicPr>
            <a:picLocks noChangeAspect="1"/>
          </p:cNvPicPr>
          <p:nvPr/>
        </p:nvPicPr>
        <p:blipFill>
          <a:blip r:embed="rId3"/>
          <a:stretch>
            <a:fillRect/>
          </a:stretch>
        </p:blipFill>
        <p:spPr>
          <a:xfrm>
            <a:off x="1568852" y="0"/>
            <a:ext cx="9054296" cy="6858000"/>
          </a:xfrm>
          <a:prstGeom prst="rect">
            <a:avLst/>
          </a:prstGeom>
        </p:spPr>
      </p:pic>
      <p:pic>
        <p:nvPicPr>
          <p:cNvPr id="3" name="Picture 2">
            <a:extLst>
              <a:ext uri="{FF2B5EF4-FFF2-40B4-BE49-F238E27FC236}">
                <a16:creationId xmlns:a16="http://schemas.microsoft.com/office/drawing/2014/main" id="{09422467-D6C2-4381-82BD-17D8F97A5C5D}"/>
              </a:ext>
            </a:extLst>
          </p:cNvPr>
          <p:cNvPicPr>
            <a:picLocks noChangeAspect="1"/>
          </p:cNvPicPr>
          <p:nvPr/>
        </p:nvPicPr>
        <p:blipFill>
          <a:blip r:embed="rId4"/>
          <a:stretch>
            <a:fillRect/>
          </a:stretch>
        </p:blipFill>
        <p:spPr>
          <a:xfrm>
            <a:off x="0" y="0"/>
            <a:ext cx="4117463" cy="827702"/>
          </a:xfrm>
          <a:prstGeom prst="rect">
            <a:avLst/>
          </a:prstGeom>
        </p:spPr>
      </p:pic>
      <p:pic>
        <p:nvPicPr>
          <p:cNvPr id="4" name="Picture 3">
            <a:extLst>
              <a:ext uri="{FF2B5EF4-FFF2-40B4-BE49-F238E27FC236}">
                <a16:creationId xmlns:a16="http://schemas.microsoft.com/office/drawing/2014/main" id="{D38CB481-D087-4A7E-BDCB-84899F7F2E98}"/>
              </a:ext>
            </a:extLst>
          </p:cNvPr>
          <p:cNvPicPr>
            <a:picLocks noChangeAspect="1"/>
          </p:cNvPicPr>
          <p:nvPr/>
        </p:nvPicPr>
        <p:blipFill>
          <a:blip r:embed="rId5"/>
          <a:stretch>
            <a:fillRect/>
          </a:stretch>
        </p:blipFill>
        <p:spPr>
          <a:xfrm>
            <a:off x="1344179" y="720436"/>
            <a:ext cx="2398748" cy="1279332"/>
          </a:xfrm>
          <a:prstGeom prst="rect">
            <a:avLst/>
          </a:prstGeom>
        </p:spPr>
      </p:pic>
      <p:pic>
        <p:nvPicPr>
          <p:cNvPr id="5" name="Picture 4">
            <a:extLst>
              <a:ext uri="{FF2B5EF4-FFF2-40B4-BE49-F238E27FC236}">
                <a16:creationId xmlns:a16="http://schemas.microsoft.com/office/drawing/2014/main" id="{868470DF-3989-4D7A-BA25-AFAD13195C8A}"/>
              </a:ext>
            </a:extLst>
          </p:cNvPr>
          <p:cNvPicPr>
            <a:picLocks noChangeAspect="1"/>
          </p:cNvPicPr>
          <p:nvPr/>
        </p:nvPicPr>
        <p:blipFill>
          <a:blip r:embed="rId5"/>
          <a:stretch>
            <a:fillRect/>
          </a:stretch>
        </p:blipFill>
        <p:spPr>
          <a:xfrm>
            <a:off x="1639742" y="6137564"/>
            <a:ext cx="3689639" cy="508095"/>
          </a:xfrm>
          <a:prstGeom prst="rect">
            <a:avLst/>
          </a:prstGeom>
        </p:spPr>
      </p:pic>
      <p:pic>
        <p:nvPicPr>
          <p:cNvPr id="6" name="Picture 5">
            <a:extLst>
              <a:ext uri="{FF2B5EF4-FFF2-40B4-BE49-F238E27FC236}">
                <a16:creationId xmlns:a16="http://schemas.microsoft.com/office/drawing/2014/main" id="{0C459D44-8434-4768-A474-193E9EE165E2}"/>
              </a:ext>
            </a:extLst>
          </p:cNvPr>
          <p:cNvPicPr>
            <a:picLocks noChangeAspect="1"/>
          </p:cNvPicPr>
          <p:nvPr/>
        </p:nvPicPr>
        <p:blipFill>
          <a:blip r:embed="rId6"/>
          <a:stretch>
            <a:fillRect/>
          </a:stretch>
        </p:blipFill>
        <p:spPr>
          <a:xfrm>
            <a:off x="1948455" y="6456536"/>
            <a:ext cx="1848108" cy="228632"/>
          </a:xfrm>
          <a:prstGeom prst="rect">
            <a:avLst/>
          </a:prstGeom>
        </p:spPr>
      </p:pic>
    </p:spTree>
    <p:extLst>
      <p:ext uri="{BB962C8B-B14F-4D97-AF65-F5344CB8AC3E}">
        <p14:creationId xmlns:p14="http://schemas.microsoft.com/office/powerpoint/2010/main" val="31395663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8715" t="30798" r="8360" b="17357"/>
          <a:stretch/>
        </p:blipFill>
        <p:spPr>
          <a:xfrm>
            <a:off x="10717" y="1308538"/>
            <a:ext cx="12181283" cy="4281714"/>
          </a:xfrm>
          <a:prstGeom prst="rect">
            <a:avLst/>
          </a:prstGeom>
        </p:spPr>
      </p:pic>
      <p:pic>
        <p:nvPicPr>
          <p:cNvPr id="3" name="Picture 2">
            <a:extLst>
              <a:ext uri="{FF2B5EF4-FFF2-40B4-BE49-F238E27FC236}">
                <a16:creationId xmlns:a16="http://schemas.microsoft.com/office/drawing/2014/main" id="{2F271977-9305-4CD3-BEFD-884CC2781618}"/>
              </a:ext>
            </a:extLst>
          </p:cNvPr>
          <p:cNvPicPr>
            <a:picLocks noChangeAspect="1"/>
          </p:cNvPicPr>
          <p:nvPr/>
        </p:nvPicPr>
        <p:blipFill>
          <a:blip r:embed="rId4"/>
          <a:stretch>
            <a:fillRect/>
          </a:stretch>
        </p:blipFill>
        <p:spPr>
          <a:xfrm>
            <a:off x="129309" y="1579418"/>
            <a:ext cx="1136073" cy="228376"/>
          </a:xfrm>
          <a:prstGeom prst="rect">
            <a:avLst/>
          </a:prstGeom>
        </p:spPr>
      </p:pic>
      <p:pic>
        <p:nvPicPr>
          <p:cNvPr id="5" name="Picture 4">
            <a:extLst>
              <a:ext uri="{FF2B5EF4-FFF2-40B4-BE49-F238E27FC236}">
                <a16:creationId xmlns:a16="http://schemas.microsoft.com/office/drawing/2014/main" id="{BD6CC997-D67E-4518-B134-9B740289E002}"/>
              </a:ext>
            </a:extLst>
          </p:cNvPr>
          <p:cNvPicPr>
            <a:picLocks noChangeAspect="1"/>
          </p:cNvPicPr>
          <p:nvPr/>
        </p:nvPicPr>
        <p:blipFill>
          <a:blip r:embed="rId4"/>
          <a:stretch>
            <a:fillRect/>
          </a:stretch>
        </p:blipFill>
        <p:spPr>
          <a:xfrm>
            <a:off x="6266873" y="1579418"/>
            <a:ext cx="1136073" cy="228376"/>
          </a:xfrm>
          <a:prstGeom prst="rect">
            <a:avLst/>
          </a:prstGeom>
        </p:spPr>
      </p:pic>
    </p:spTree>
    <p:extLst>
      <p:ext uri="{BB962C8B-B14F-4D97-AF65-F5344CB8AC3E}">
        <p14:creationId xmlns:p14="http://schemas.microsoft.com/office/powerpoint/2010/main" val="30041776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247" y="229835"/>
            <a:ext cx="10515600" cy="1325563"/>
          </a:xfrm>
        </p:spPr>
        <p:txBody>
          <a:bodyPr/>
          <a:lstStyle/>
          <a:p>
            <a:r>
              <a:rPr lang="en-GB" b="1" dirty="0">
                <a:latin typeface="Arial" panose="020B0604020202020204" pitchFamily="34" charset="0"/>
                <a:cs typeface="Arial" panose="020B0604020202020204" pitchFamily="34" charset="0"/>
              </a:rPr>
              <a:t>Year 5 content</a:t>
            </a:r>
          </a:p>
        </p:txBody>
      </p:sp>
      <p:sp>
        <p:nvSpPr>
          <p:cNvPr id="3" name="Content Placeholder 2"/>
          <p:cNvSpPr>
            <a:spLocks noGrp="1"/>
          </p:cNvSpPr>
          <p:nvPr>
            <p:ph idx="1"/>
          </p:nvPr>
        </p:nvSpPr>
        <p:spPr>
          <a:xfrm>
            <a:off x="443247" y="1392633"/>
            <a:ext cx="5181698" cy="5235532"/>
          </a:xfrm>
        </p:spPr>
        <p:txBody>
          <a:bodyPr vert="horz" lIns="91440" tIns="45720" rIns="91440" bIns="45720" rtlCol="0" anchor="t">
            <a:normAutofit fontScale="92500" lnSpcReduction="20000"/>
          </a:bodyPr>
          <a:lstStyle/>
          <a:p>
            <a:pPr marL="0" indent="0">
              <a:lnSpc>
                <a:spcPct val="110000"/>
              </a:lnSpc>
              <a:spcBef>
                <a:spcPts val="600"/>
              </a:spcBef>
              <a:buNone/>
            </a:pPr>
            <a:r>
              <a:rPr lang="en-GB" sz="2600" b="1" dirty="0">
                <a:solidFill>
                  <a:srgbClr val="7030A0"/>
                </a:solidFill>
                <a:latin typeface="Arial" panose="020B0604020202020204" pitchFamily="34" charset="0"/>
                <a:cs typeface="Arial" panose="020B0604020202020204" pitchFamily="34" charset="0"/>
              </a:rPr>
              <a:t>Extending learning in year 4. </a:t>
            </a:r>
          </a:p>
          <a:p>
            <a:pPr marL="0" indent="0">
              <a:lnSpc>
                <a:spcPct val="110000"/>
              </a:lnSpc>
              <a:spcBef>
                <a:spcPts val="600"/>
              </a:spcBef>
              <a:buNone/>
            </a:pPr>
            <a:r>
              <a:rPr lang="en-GB" sz="2600" b="1" dirty="0">
                <a:solidFill>
                  <a:srgbClr val="7030A0"/>
                </a:solidFill>
                <a:latin typeface="Arial"/>
                <a:cs typeface="Arial"/>
              </a:rPr>
              <a:t>New content to include:</a:t>
            </a:r>
            <a:endParaRPr lang="en-GB" sz="2600" dirty="0">
              <a:solidFill>
                <a:srgbClr val="7030A0"/>
              </a:solidFill>
              <a:latin typeface="Arial"/>
              <a:cs typeface="Arial"/>
            </a:endParaRP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Body changes and feelings during puberty</a:t>
            </a: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Changing feelings and the effect on those we live with</a:t>
            </a: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Unhealthy relationships</a:t>
            </a: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Risky behaviour</a:t>
            </a:r>
          </a:p>
          <a:p>
            <a:pPr>
              <a:lnSpc>
                <a:spcPct val="110000"/>
              </a:lnSpc>
              <a:spcBef>
                <a:spcPts val="600"/>
              </a:spcBef>
            </a:pPr>
            <a:r>
              <a:rPr lang="en-GB" sz="2600" dirty="0">
                <a:solidFill>
                  <a:srgbClr val="7030A0"/>
                </a:solidFill>
                <a:latin typeface="Arial"/>
                <a:cs typeface="Arial"/>
              </a:rPr>
              <a:t>Healthy behaviour online</a:t>
            </a:r>
            <a:endParaRPr lang="en-GB" sz="2600" dirty="0">
              <a:solidFill>
                <a:srgbClr val="7030A0"/>
              </a:solidFill>
              <a:latin typeface="Arial" panose="020B0604020202020204" pitchFamily="34" charset="0"/>
              <a:cs typeface="Arial" panose="020B0604020202020204" pitchFamily="34" charset="0"/>
            </a:endParaRP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Types of bullying including homophobic</a:t>
            </a:r>
          </a:p>
          <a:p>
            <a:pPr>
              <a:lnSpc>
                <a:spcPct val="110000"/>
              </a:lnSpc>
              <a:spcBef>
                <a:spcPts val="600"/>
              </a:spcBef>
            </a:pPr>
            <a:r>
              <a:rPr lang="en-GB" sz="2600" dirty="0">
                <a:solidFill>
                  <a:srgbClr val="7030A0"/>
                </a:solidFill>
                <a:latin typeface="Arial" panose="020B0604020202020204" pitchFamily="34" charset="0"/>
                <a:cs typeface="Arial" panose="020B0604020202020204" pitchFamily="34" charset="0"/>
              </a:rPr>
              <a:t>Keeping personal information private online</a:t>
            </a:r>
          </a:p>
        </p:txBody>
      </p:sp>
      <p:sp>
        <p:nvSpPr>
          <p:cNvPr id="8" name="Content Placeholder 2"/>
          <p:cNvSpPr txBox="1">
            <a:spLocks/>
          </p:cNvSpPr>
          <p:nvPr/>
        </p:nvSpPr>
        <p:spPr>
          <a:xfrm>
            <a:off x="5624945" y="1310049"/>
            <a:ext cx="6123808" cy="515540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Font typeface="Arial" panose="020B0604020202020204" pitchFamily="34" charset="0"/>
              <a:buNone/>
            </a:pPr>
            <a:r>
              <a:rPr lang="en-GB" sz="2200" b="1" dirty="0">
                <a:solidFill>
                  <a:prstClr val="black"/>
                </a:solidFill>
                <a:latin typeface="Arial" panose="020B0604020202020204" pitchFamily="34" charset="0"/>
                <a:cs typeface="Arial" panose="020B0604020202020204" pitchFamily="34" charset="0"/>
              </a:rPr>
              <a:t>Sample Learning Outcomes</a:t>
            </a:r>
            <a:endParaRPr lang="en-GB" sz="2200" dirty="0">
              <a:solidFill>
                <a:prstClr val="black"/>
              </a:solidFill>
              <a:latin typeface="Arial" panose="020B0604020202020204" pitchFamily="34" charset="0"/>
              <a:cs typeface="Arial" panose="020B0604020202020204" pitchFamily="34" charset="0"/>
            </a:endParaRP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Identify some products that they may need during puberty and why</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Recognise some of the feelings associated with feeling excluded or ‘left out’</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Identify what things make a relationship unhealthy</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Explore and share their views about decision making when faced with a risky situation</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Recognise that people aren’t always who they say they are online</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Recognise that some people can get bullied because of the way they express their gender</a:t>
            </a:r>
          </a:p>
          <a:p>
            <a:pPr>
              <a:lnSpc>
                <a:spcPct val="110000"/>
              </a:lnSpc>
              <a:spcBef>
                <a:spcPts val="600"/>
              </a:spcBef>
            </a:pPr>
            <a:r>
              <a:rPr lang="en-GB" sz="2200" dirty="0">
                <a:solidFill>
                  <a:prstClr val="black"/>
                </a:solidFill>
                <a:latin typeface="Arial" panose="020B0604020202020204" pitchFamily="34" charset="0"/>
                <a:cs typeface="Arial" panose="020B0604020202020204" pitchFamily="34" charset="0"/>
              </a:rPr>
              <a:t>Know how to protect personal information online</a:t>
            </a:r>
          </a:p>
          <a:p>
            <a:endParaRPr lang="en-GB" sz="2000"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p:txBody>
      </p:sp>
      <p:pic>
        <p:nvPicPr>
          <p:cNvPr id="6" name="Picture 5">
            <a:extLst>
              <a:ext uri="{FF2B5EF4-FFF2-40B4-BE49-F238E27FC236}">
                <a16:creationId xmlns:a16="http://schemas.microsoft.com/office/drawing/2014/main" id="{FB52733A-D6B7-4CD1-99DC-58C91C5DC979}"/>
              </a:ext>
            </a:extLst>
          </p:cNvPr>
          <p:cNvPicPr>
            <a:picLocks noChangeAspect="1"/>
          </p:cNvPicPr>
          <p:nvPr/>
        </p:nvPicPr>
        <p:blipFill>
          <a:blip r:embed="rId3"/>
          <a:stretch>
            <a:fillRect/>
          </a:stretch>
        </p:blipFill>
        <p:spPr>
          <a:xfrm>
            <a:off x="6818392" y="19113"/>
            <a:ext cx="5373608" cy="1080215"/>
          </a:xfrm>
          <a:prstGeom prst="rect">
            <a:avLst/>
          </a:prstGeom>
        </p:spPr>
      </p:pic>
    </p:spTree>
    <p:extLst>
      <p:ext uri="{BB962C8B-B14F-4D97-AF65-F5344CB8AC3E}">
        <p14:creationId xmlns:p14="http://schemas.microsoft.com/office/powerpoint/2010/main" val="20827614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l="9258" r="9414"/>
          <a:stretch/>
        </p:blipFill>
        <p:spPr>
          <a:xfrm>
            <a:off x="1128713" y="1673"/>
            <a:ext cx="9915526" cy="6854653"/>
          </a:xfrm>
          <a:prstGeom prst="rect">
            <a:avLst/>
          </a:prstGeom>
        </p:spPr>
      </p:pic>
      <p:pic>
        <p:nvPicPr>
          <p:cNvPr id="3" name="Picture 2">
            <a:extLst>
              <a:ext uri="{FF2B5EF4-FFF2-40B4-BE49-F238E27FC236}">
                <a16:creationId xmlns:a16="http://schemas.microsoft.com/office/drawing/2014/main" id="{12B2B9F2-77C2-4B65-A9DF-88287D44291F}"/>
              </a:ext>
            </a:extLst>
          </p:cNvPr>
          <p:cNvPicPr>
            <a:picLocks noChangeAspect="1"/>
          </p:cNvPicPr>
          <p:nvPr/>
        </p:nvPicPr>
        <p:blipFill>
          <a:blip r:embed="rId4"/>
          <a:stretch>
            <a:fillRect/>
          </a:stretch>
        </p:blipFill>
        <p:spPr>
          <a:xfrm>
            <a:off x="7749307" y="111477"/>
            <a:ext cx="4331855" cy="870799"/>
          </a:xfrm>
          <a:prstGeom prst="rect">
            <a:avLst/>
          </a:prstGeom>
        </p:spPr>
      </p:pic>
      <p:pic>
        <p:nvPicPr>
          <p:cNvPr id="4" name="Picture 3">
            <a:extLst>
              <a:ext uri="{FF2B5EF4-FFF2-40B4-BE49-F238E27FC236}">
                <a16:creationId xmlns:a16="http://schemas.microsoft.com/office/drawing/2014/main" id="{8AC0D9F9-BF50-4379-B87E-C880FEE1D9D5}"/>
              </a:ext>
            </a:extLst>
          </p:cNvPr>
          <p:cNvPicPr>
            <a:picLocks noChangeAspect="1"/>
          </p:cNvPicPr>
          <p:nvPr/>
        </p:nvPicPr>
        <p:blipFill>
          <a:blip r:embed="rId5"/>
          <a:stretch>
            <a:fillRect/>
          </a:stretch>
        </p:blipFill>
        <p:spPr>
          <a:xfrm>
            <a:off x="8927234" y="775855"/>
            <a:ext cx="2398748" cy="1279332"/>
          </a:xfrm>
          <a:prstGeom prst="rect">
            <a:avLst/>
          </a:prstGeom>
        </p:spPr>
      </p:pic>
      <p:pic>
        <p:nvPicPr>
          <p:cNvPr id="5" name="Picture 4">
            <a:extLst>
              <a:ext uri="{FF2B5EF4-FFF2-40B4-BE49-F238E27FC236}">
                <a16:creationId xmlns:a16="http://schemas.microsoft.com/office/drawing/2014/main" id="{ABC486B1-5AC8-40B9-B887-71C6CB2E9957}"/>
              </a:ext>
            </a:extLst>
          </p:cNvPr>
          <p:cNvPicPr>
            <a:picLocks noChangeAspect="1"/>
          </p:cNvPicPr>
          <p:nvPr/>
        </p:nvPicPr>
        <p:blipFill>
          <a:blip r:embed="rId5"/>
          <a:stretch>
            <a:fillRect/>
          </a:stretch>
        </p:blipFill>
        <p:spPr>
          <a:xfrm>
            <a:off x="1612032" y="6248400"/>
            <a:ext cx="3689639" cy="508095"/>
          </a:xfrm>
          <a:prstGeom prst="rect">
            <a:avLst/>
          </a:prstGeom>
        </p:spPr>
      </p:pic>
      <p:pic>
        <p:nvPicPr>
          <p:cNvPr id="7" name="Picture 6">
            <a:extLst>
              <a:ext uri="{FF2B5EF4-FFF2-40B4-BE49-F238E27FC236}">
                <a16:creationId xmlns:a16="http://schemas.microsoft.com/office/drawing/2014/main" id="{C08E9E63-AAFB-481F-A864-D54977D6070E}"/>
              </a:ext>
            </a:extLst>
          </p:cNvPr>
          <p:cNvPicPr>
            <a:picLocks noChangeAspect="1"/>
          </p:cNvPicPr>
          <p:nvPr/>
        </p:nvPicPr>
        <p:blipFill>
          <a:blip r:embed="rId6"/>
          <a:stretch>
            <a:fillRect/>
          </a:stretch>
        </p:blipFill>
        <p:spPr>
          <a:xfrm>
            <a:off x="1948455" y="6456536"/>
            <a:ext cx="1848108" cy="228632"/>
          </a:xfrm>
          <a:prstGeom prst="rect">
            <a:avLst/>
          </a:prstGeom>
        </p:spPr>
      </p:pic>
    </p:spTree>
    <p:extLst>
      <p:ext uri="{BB962C8B-B14F-4D97-AF65-F5344CB8AC3E}">
        <p14:creationId xmlns:p14="http://schemas.microsoft.com/office/powerpoint/2010/main" val="29317878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diagram of a person&amp;#39;s body&#10;&#10;AI-generated content may be incorrect.">
            <a:extLst>
              <a:ext uri="{FF2B5EF4-FFF2-40B4-BE49-F238E27FC236}">
                <a16:creationId xmlns:a16="http://schemas.microsoft.com/office/drawing/2014/main" id="{616820CC-97B9-25CF-DE03-145D4ACD21CB}"/>
              </a:ext>
            </a:extLst>
          </p:cNvPr>
          <p:cNvPicPr>
            <a:picLocks noChangeAspect="1"/>
          </p:cNvPicPr>
          <p:nvPr/>
        </p:nvPicPr>
        <p:blipFill>
          <a:blip r:embed="rId2"/>
          <a:stretch>
            <a:fillRect/>
          </a:stretch>
        </p:blipFill>
        <p:spPr>
          <a:xfrm>
            <a:off x="1183646" y="0"/>
            <a:ext cx="9824708" cy="6858000"/>
          </a:xfrm>
          <a:prstGeom prst="rect">
            <a:avLst/>
          </a:prstGeom>
        </p:spPr>
      </p:pic>
      <p:pic>
        <p:nvPicPr>
          <p:cNvPr id="3" name="Picture 2">
            <a:extLst>
              <a:ext uri="{FF2B5EF4-FFF2-40B4-BE49-F238E27FC236}">
                <a16:creationId xmlns:a16="http://schemas.microsoft.com/office/drawing/2014/main" id="{83E20435-148B-4E20-B97E-825C641C9DEA}"/>
              </a:ext>
            </a:extLst>
          </p:cNvPr>
          <p:cNvPicPr>
            <a:picLocks noChangeAspect="1"/>
          </p:cNvPicPr>
          <p:nvPr/>
        </p:nvPicPr>
        <p:blipFill>
          <a:blip r:embed="rId3"/>
          <a:stretch>
            <a:fillRect/>
          </a:stretch>
        </p:blipFill>
        <p:spPr>
          <a:xfrm>
            <a:off x="7860145" y="111477"/>
            <a:ext cx="4331855" cy="870799"/>
          </a:xfrm>
          <a:prstGeom prst="rect">
            <a:avLst/>
          </a:prstGeom>
        </p:spPr>
      </p:pic>
    </p:spTree>
    <p:extLst>
      <p:ext uri="{BB962C8B-B14F-4D97-AF65-F5344CB8AC3E}">
        <p14:creationId xmlns:p14="http://schemas.microsoft.com/office/powerpoint/2010/main" val="38878757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7130"/>
            <a:ext cx="10515600" cy="1325563"/>
          </a:xfrm>
        </p:spPr>
        <p:txBody>
          <a:bodyPr/>
          <a:lstStyle/>
          <a:p>
            <a:r>
              <a:rPr lang="en-GB" b="1" dirty="0">
                <a:latin typeface="Arial" panose="020B0604020202020204" pitchFamily="34" charset="0"/>
                <a:cs typeface="Arial" panose="020B0604020202020204" pitchFamily="34" charset="0"/>
              </a:rPr>
              <a:t>Year 6 content</a:t>
            </a:r>
          </a:p>
        </p:txBody>
      </p:sp>
      <p:sp>
        <p:nvSpPr>
          <p:cNvPr id="3" name="Content Placeholder 2"/>
          <p:cNvSpPr>
            <a:spLocks noGrp="1"/>
          </p:cNvSpPr>
          <p:nvPr>
            <p:ph idx="1"/>
          </p:nvPr>
        </p:nvSpPr>
        <p:spPr>
          <a:xfrm>
            <a:off x="284018" y="1447212"/>
            <a:ext cx="5417029" cy="5183658"/>
          </a:xfrm>
        </p:spPr>
        <p:txBody>
          <a:bodyPr vert="horz" lIns="91440" tIns="45720" rIns="91440" bIns="45720" rtlCol="0" anchor="t">
            <a:normAutofit/>
          </a:bodyPr>
          <a:lstStyle/>
          <a:p>
            <a:pPr marL="0" indent="0">
              <a:lnSpc>
                <a:spcPct val="100000"/>
              </a:lnSpc>
              <a:spcBef>
                <a:spcPts val="600"/>
              </a:spcBef>
              <a:buNone/>
            </a:pPr>
            <a:r>
              <a:rPr lang="en-GB" sz="2400" b="1" dirty="0">
                <a:solidFill>
                  <a:srgbClr val="7030A0"/>
                </a:solidFill>
                <a:latin typeface="Arial" panose="020B0604020202020204" pitchFamily="34" charset="0"/>
                <a:cs typeface="Arial" panose="020B0604020202020204" pitchFamily="34" charset="0"/>
              </a:rPr>
              <a:t>Extending learning in year 5. </a:t>
            </a:r>
          </a:p>
          <a:p>
            <a:pPr marL="0" indent="0">
              <a:lnSpc>
                <a:spcPct val="100000"/>
              </a:lnSpc>
              <a:spcBef>
                <a:spcPts val="600"/>
              </a:spcBef>
              <a:buNone/>
            </a:pPr>
            <a:r>
              <a:rPr lang="en-GB" sz="2400" b="1" dirty="0">
                <a:solidFill>
                  <a:srgbClr val="7030A0"/>
                </a:solidFill>
                <a:latin typeface="Arial"/>
                <a:cs typeface="Arial"/>
              </a:rPr>
              <a:t>New content to include:</a:t>
            </a:r>
            <a:endParaRPr lang="en-GB" sz="2400" dirty="0">
              <a:solidFill>
                <a:srgbClr val="7030A0"/>
              </a:solidFill>
              <a:latin typeface="Arial"/>
              <a:cs typeface="Arial"/>
            </a:endParaRPr>
          </a:p>
          <a:p>
            <a:pPr>
              <a:lnSpc>
                <a:spcPct val="100000"/>
              </a:lnSpc>
              <a:spcBef>
                <a:spcPts val="600"/>
              </a:spcBef>
            </a:pPr>
            <a:r>
              <a:rPr lang="en-GB" sz="2400" dirty="0">
                <a:solidFill>
                  <a:srgbClr val="7030A0"/>
                </a:solidFill>
                <a:latin typeface="Arial" panose="020B0604020202020204" pitchFamily="34" charset="0"/>
                <a:cs typeface="Arial" panose="020B0604020202020204" pitchFamily="34" charset="0"/>
              </a:rPr>
              <a:t>Body image </a:t>
            </a:r>
          </a:p>
          <a:p>
            <a:pPr>
              <a:lnSpc>
                <a:spcPct val="100000"/>
              </a:lnSpc>
              <a:spcBef>
                <a:spcPts val="600"/>
              </a:spcBef>
            </a:pPr>
            <a:r>
              <a:rPr lang="en-GB" sz="2400" dirty="0">
                <a:solidFill>
                  <a:srgbClr val="7030A0"/>
                </a:solidFill>
                <a:latin typeface="Arial" panose="020B0604020202020204" pitchFamily="34" charset="0"/>
                <a:cs typeface="Arial" panose="020B0604020202020204" pitchFamily="34" charset="0"/>
              </a:rPr>
              <a:t>Sharing images online</a:t>
            </a:r>
          </a:p>
          <a:p>
            <a:pPr>
              <a:lnSpc>
                <a:spcPct val="100000"/>
              </a:lnSpc>
              <a:spcBef>
                <a:spcPts val="600"/>
              </a:spcBef>
            </a:pPr>
            <a:r>
              <a:rPr lang="en-GB" sz="2400" dirty="0">
                <a:solidFill>
                  <a:srgbClr val="7030A0"/>
                </a:solidFill>
                <a:latin typeface="Arial" panose="020B0604020202020204" pitchFamily="34" charset="0"/>
                <a:cs typeface="Arial" panose="020B0604020202020204" pitchFamily="34" charset="0"/>
              </a:rPr>
              <a:t>Forced marriage </a:t>
            </a:r>
          </a:p>
          <a:p>
            <a:pPr>
              <a:lnSpc>
                <a:spcPct val="100000"/>
              </a:lnSpc>
              <a:spcBef>
                <a:spcPts val="600"/>
              </a:spcBef>
            </a:pPr>
            <a:r>
              <a:rPr lang="en-GB" sz="2400" dirty="0">
                <a:solidFill>
                  <a:srgbClr val="7030A0"/>
                </a:solidFill>
                <a:latin typeface="Arial" panose="020B0604020202020204" pitchFamily="34" charset="0"/>
                <a:cs typeface="Arial" panose="020B0604020202020204" pitchFamily="34" charset="0"/>
              </a:rPr>
              <a:t>Conception, reproduction &amp; birth</a:t>
            </a:r>
          </a:p>
          <a:p>
            <a:pPr>
              <a:lnSpc>
                <a:spcPct val="100000"/>
              </a:lnSpc>
              <a:spcBef>
                <a:spcPts val="600"/>
              </a:spcBef>
            </a:pPr>
            <a:r>
              <a:rPr lang="en-GB" sz="2400" dirty="0">
                <a:solidFill>
                  <a:srgbClr val="7030A0"/>
                </a:solidFill>
                <a:latin typeface="Arial"/>
                <a:cs typeface="Arial"/>
              </a:rPr>
              <a:t>Online sexual content</a:t>
            </a:r>
            <a:endParaRPr lang="en-GB" dirty="0">
              <a:solidFill>
                <a:srgbClr val="CC0000"/>
              </a:solidFill>
              <a:latin typeface="Arial" panose="020B0604020202020204" pitchFamily="34" charset="0"/>
              <a:cs typeface="Arial" panose="020B0604020202020204" pitchFamily="34" charset="0"/>
            </a:endParaRPr>
          </a:p>
        </p:txBody>
      </p:sp>
      <p:sp>
        <p:nvSpPr>
          <p:cNvPr id="8" name="Content Placeholder 2"/>
          <p:cNvSpPr txBox="1">
            <a:spLocks/>
          </p:cNvSpPr>
          <p:nvPr/>
        </p:nvSpPr>
        <p:spPr>
          <a:xfrm>
            <a:off x="5620700" y="1253330"/>
            <a:ext cx="6287282" cy="525830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600"/>
              </a:spcBef>
              <a:buFont typeface="Arial" panose="020B0604020202020204" pitchFamily="34" charset="0"/>
              <a:buNone/>
            </a:pPr>
            <a:r>
              <a:rPr lang="en-GB" sz="2400" b="1" dirty="0">
                <a:solidFill>
                  <a:prstClr val="black"/>
                </a:solidFill>
                <a:latin typeface="Arial" panose="020B0604020202020204" pitchFamily="34" charset="0"/>
                <a:cs typeface="Arial" panose="020B0604020202020204" pitchFamily="34" charset="0"/>
              </a:rPr>
              <a:t>Sample Learning Outcomes</a:t>
            </a:r>
            <a:endParaRPr lang="en-GB" sz="2400" dirty="0">
              <a:solidFill>
                <a:prstClr val="black"/>
              </a:solidFill>
              <a:latin typeface="Arial" panose="020B0604020202020204" pitchFamily="34" charset="0"/>
              <a:cs typeface="Arial" panose="020B0604020202020204" pitchFamily="34" charset="0"/>
            </a:endParaRPr>
          </a:p>
          <a:p>
            <a:pPr>
              <a:lnSpc>
                <a:spcPct val="100000"/>
              </a:lnSpc>
              <a:spcBef>
                <a:spcPts val="600"/>
              </a:spcBef>
            </a:pPr>
            <a:r>
              <a:rPr lang="en-GB" sz="2400" dirty="0">
                <a:solidFill>
                  <a:prstClr val="black"/>
                </a:solidFill>
                <a:latin typeface="Arial" panose="020B0604020202020204" pitchFamily="34" charset="0"/>
                <a:cs typeface="Arial" panose="020B0604020202020204" pitchFamily="34" charset="0"/>
              </a:rPr>
              <a:t>Recognise that photos can be changed to match society's view of perfect</a:t>
            </a:r>
          </a:p>
          <a:p>
            <a:pPr>
              <a:lnSpc>
                <a:spcPct val="100000"/>
              </a:lnSpc>
              <a:spcBef>
                <a:spcPts val="600"/>
              </a:spcBef>
            </a:pPr>
            <a:r>
              <a:rPr lang="en-GB" sz="2400" dirty="0">
                <a:solidFill>
                  <a:prstClr val="black"/>
                </a:solidFill>
                <a:latin typeface="Arial"/>
                <a:cs typeface="Arial"/>
              </a:rPr>
              <a:t>Explore the risks of sharing photos and films of themselves or others online, and without consent</a:t>
            </a:r>
          </a:p>
          <a:p>
            <a:pPr>
              <a:lnSpc>
                <a:spcPct val="100000"/>
              </a:lnSpc>
              <a:spcBef>
                <a:spcPts val="600"/>
              </a:spcBef>
            </a:pPr>
            <a:r>
              <a:rPr lang="en-GB" sz="2400" dirty="0">
                <a:solidFill>
                  <a:prstClr val="black"/>
                </a:solidFill>
                <a:latin typeface="Arial" panose="020B0604020202020204" pitchFamily="34" charset="0"/>
                <a:cs typeface="Arial" panose="020B0604020202020204" pitchFamily="34" charset="0"/>
              </a:rPr>
              <a:t>Describe ways in which people show their commitment to each other</a:t>
            </a:r>
          </a:p>
          <a:p>
            <a:pPr>
              <a:lnSpc>
                <a:spcPct val="100000"/>
              </a:lnSpc>
              <a:spcBef>
                <a:spcPts val="600"/>
              </a:spcBef>
            </a:pPr>
            <a:r>
              <a:rPr lang="en-GB" sz="2400" dirty="0">
                <a:solidFill>
                  <a:prstClr val="black"/>
                </a:solidFill>
                <a:latin typeface="Arial" panose="020B0604020202020204" pitchFamily="34" charset="0"/>
                <a:cs typeface="Arial" panose="020B0604020202020204" pitchFamily="34" charset="0"/>
              </a:rPr>
              <a:t>Know a variety of ways in which the sperm can fertilise the egg to create a baby</a:t>
            </a:r>
          </a:p>
          <a:p>
            <a:endParaRPr lang="en-GB" dirty="0">
              <a:solidFill>
                <a:prstClr val="black"/>
              </a:solidFill>
            </a:endParaRPr>
          </a:p>
          <a:p>
            <a:endParaRPr lang="en-GB" dirty="0">
              <a:solidFill>
                <a:prstClr val="black"/>
              </a:solidFill>
            </a:endParaRPr>
          </a:p>
          <a:p>
            <a:endParaRPr lang="en-GB" dirty="0">
              <a:solidFill>
                <a:prstClr val="black"/>
              </a:solidFill>
            </a:endParaRPr>
          </a:p>
        </p:txBody>
      </p:sp>
      <p:pic>
        <p:nvPicPr>
          <p:cNvPr id="6" name="Picture 5">
            <a:extLst>
              <a:ext uri="{FF2B5EF4-FFF2-40B4-BE49-F238E27FC236}">
                <a16:creationId xmlns:a16="http://schemas.microsoft.com/office/drawing/2014/main" id="{30BA6099-B004-477A-B1ED-2A016C92B295}"/>
              </a:ext>
            </a:extLst>
          </p:cNvPr>
          <p:cNvPicPr>
            <a:picLocks noChangeAspect="1"/>
          </p:cNvPicPr>
          <p:nvPr/>
        </p:nvPicPr>
        <p:blipFill>
          <a:blip r:embed="rId3"/>
          <a:stretch>
            <a:fillRect/>
          </a:stretch>
        </p:blipFill>
        <p:spPr>
          <a:xfrm>
            <a:off x="7666180" y="168141"/>
            <a:ext cx="4331855" cy="870799"/>
          </a:xfrm>
          <a:prstGeom prst="rect">
            <a:avLst/>
          </a:prstGeom>
        </p:spPr>
      </p:pic>
    </p:spTree>
    <p:extLst>
      <p:ext uri="{BB962C8B-B14F-4D97-AF65-F5344CB8AC3E}">
        <p14:creationId xmlns:p14="http://schemas.microsoft.com/office/powerpoint/2010/main" val="1594967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l="11601" r="11758"/>
          <a:stretch/>
        </p:blipFill>
        <p:spPr>
          <a:xfrm>
            <a:off x="1414463" y="1673"/>
            <a:ext cx="9344026" cy="6854653"/>
          </a:xfrm>
          <a:prstGeom prst="rect">
            <a:avLst/>
          </a:prstGeom>
        </p:spPr>
      </p:pic>
      <p:pic>
        <p:nvPicPr>
          <p:cNvPr id="3" name="Picture 2">
            <a:extLst>
              <a:ext uri="{FF2B5EF4-FFF2-40B4-BE49-F238E27FC236}">
                <a16:creationId xmlns:a16="http://schemas.microsoft.com/office/drawing/2014/main" id="{BC46AE3A-170E-4C82-9361-F3EC03CF9888}"/>
              </a:ext>
            </a:extLst>
          </p:cNvPr>
          <p:cNvPicPr>
            <a:picLocks noChangeAspect="1"/>
          </p:cNvPicPr>
          <p:nvPr/>
        </p:nvPicPr>
        <p:blipFill>
          <a:blip r:embed="rId4"/>
          <a:stretch>
            <a:fillRect/>
          </a:stretch>
        </p:blipFill>
        <p:spPr>
          <a:xfrm>
            <a:off x="9107055" y="74531"/>
            <a:ext cx="3084945" cy="620143"/>
          </a:xfrm>
          <a:prstGeom prst="rect">
            <a:avLst/>
          </a:prstGeom>
        </p:spPr>
      </p:pic>
      <p:pic>
        <p:nvPicPr>
          <p:cNvPr id="4" name="Picture 3">
            <a:extLst>
              <a:ext uri="{FF2B5EF4-FFF2-40B4-BE49-F238E27FC236}">
                <a16:creationId xmlns:a16="http://schemas.microsoft.com/office/drawing/2014/main" id="{0B00983E-A012-4812-B093-F7D5C5183B03}"/>
              </a:ext>
            </a:extLst>
          </p:cNvPr>
          <p:cNvPicPr>
            <a:picLocks noChangeAspect="1"/>
          </p:cNvPicPr>
          <p:nvPr/>
        </p:nvPicPr>
        <p:blipFill>
          <a:blip r:embed="rId5"/>
          <a:stretch>
            <a:fillRect/>
          </a:stretch>
        </p:blipFill>
        <p:spPr>
          <a:xfrm>
            <a:off x="9331941" y="694674"/>
            <a:ext cx="1162768" cy="441399"/>
          </a:xfrm>
          <a:prstGeom prst="rect">
            <a:avLst/>
          </a:prstGeom>
        </p:spPr>
      </p:pic>
      <p:pic>
        <p:nvPicPr>
          <p:cNvPr id="5" name="Picture 4">
            <a:extLst>
              <a:ext uri="{FF2B5EF4-FFF2-40B4-BE49-F238E27FC236}">
                <a16:creationId xmlns:a16="http://schemas.microsoft.com/office/drawing/2014/main" id="{31960D1F-A5E7-4C06-9587-53AF587D1A38}"/>
              </a:ext>
            </a:extLst>
          </p:cNvPr>
          <p:cNvPicPr>
            <a:picLocks noChangeAspect="1"/>
          </p:cNvPicPr>
          <p:nvPr/>
        </p:nvPicPr>
        <p:blipFill>
          <a:blip r:embed="rId6"/>
          <a:stretch>
            <a:fillRect/>
          </a:stretch>
        </p:blipFill>
        <p:spPr>
          <a:xfrm>
            <a:off x="101183" y="4498427"/>
            <a:ext cx="1848108" cy="228632"/>
          </a:xfrm>
          <a:prstGeom prst="rect">
            <a:avLst/>
          </a:prstGeom>
        </p:spPr>
      </p:pic>
      <p:pic>
        <p:nvPicPr>
          <p:cNvPr id="6" name="Picture 5">
            <a:extLst>
              <a:ext uri="{FF2B5EF4-FFF2-40B4-BE49-F238E27FC236}">
                <a16:creationId xmlns:a16="http://schemas.microsoft.com/office/drawing/2014/main" id="{574BF791-B18F-439F-9213-9870409D3BD8}"/>
              </a:ext>
            </a:extLst>
          </p:cNvPr>
          <p:cNvPicPr>
            <a:picLocks noChangeAspect="1"/>
          </p:cNvPicPr>
          <p:nvPr/>
        </p:nvPicPr>
        <p:blipFill>
          <a:blip r:embed="rId5"/>
          <a:stretch>
            <a:fillRect/>
          </a:stretch>
        </p:blipFill>
        <p:spPr>
          <a:xfrm>
            <a:off x="0" y="4892996"/>
            <a:ext cx="1718772" cy="1965004"/>
          </a:xfrm>
          <a:prstGeom prst="rect">
            <a:avLst/>
          </a:prstGeom>
        </p:spPr>
      </p:pic>
    </p:spTree>
    <p:extLst>
      <p:ext uri="{BB962C8B-B14F-4D97-AF65-F5344CB8AC3E}">
        <p14:creationId xmlns:p14="http://schemas.microsoft.com/office/powerpoint/2010/main" val="26168750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aby in the womb&#10;&#10;AI-generated content may be incorrect.">
            <a:extLst>
              <a:ext uri="{FF2B5EF4-FFF2-40B4-BE49-F238E27FC236}">
                <a16:creationId xmlns:a16="http://schemas.microsoft.com/office/drawing/2014/main" id="{EE19C39C-D57F-6CD2-C490-EC53CEC57036}"/>
              </a:ext>
            </a:extLst>
          </p:cNvPr>
          <p:cNvPicPr>
            <a:picLocks noChangeAspect="1"/>
          </p:cNvPicPr>
          <p:nvPr/>
        </p:nvPicPr>
        <p:blipFill>
          <a:blip r:embed="rId3"/>
          <a:stretch>
            <a:fillRect/>
          </a:stretch>
        </p:blipFill>
        <p:spPr>
          <a:xfrm>
            <a:off x="404406" y="0"/>
            <a:ext cx="11383188" cy="6858000"/>
          </a:xfrm>
          <a:prstGeom prst="rect">
            <a:avLst/>
          </a:prstGeom>
        </p:spPr>
      </p:pic>
    </p:spTree>
    <p:extLst>
      <p:ext uri="{BB962C8B-B14F-4D97-AF65-F5344CB8AC3E}">
        <p14:creationId xmlns:p14="http://schemas.microsoft.com/office/powerpoint/2010/main" val="30070869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77D32-18C3-76A2-E93F-E8875656C17D}"/>
              </a:ext>
            </a:extLst>
          </p:cNvPr>
          <p:cNvSpPr>
            <a:spLocks noGrp="1"/>
          </p:cNvSpPr>
          <p:nvPr>
            <p:ph type="title"/>
          </p:nvPr>
        </p:nvSpPr>
        <p:spPr/>
        <p:txBody>
          <a:bodyPr/>
          <a:lstStyle/>
          <a:p>
            <a:r>
              <a:rPr lang="en-GB" sz="5000" b="1" dirty="0">
                <a:solidFill>
                  <a:srgbClr val="C00000"/>
                </a:solidFill>
                <a:latin typeface="Arial"/>
                <a:cs typeface="Arial"/>
              </a:rPr>
              <a:t>Right to withdraw</a:t>
            </a:r>
            <a:endParaRPr lang="en-US" sz="5000" b="1" dirty="0">
              <a:solidFill>
                <a:srgbClr val="C00000"/>
              </a:solidFill>
              <a:latin typeface="Arial"/>
              <a:cs typeface="Arial"/>
            </a:endParaRPr>
          </a:p>
        </p:txBody>
      </p:sp>
      <p:sp>
        <p:nvSpPr>
          <p:cNvPr id="3" name="Content Placeholder 2">
            <a:extLst>
              <a:ext uri="{FF2B5EF4-FFF2-40B4-BE49-F238E27FC236}">
                <a16:creationId xmlns:a16="http://schemas.microsoft.com/office/drawing/2014/main" id="{D3BDA9A1-653F-45C2-7917-80EE0078FC92}"/>
              </a:ext>
            </a:extLst>
          </p:cNvPr>
          <p:cNvSpPr>
            <a:spLocks noGrp="1"/>
          </p:cNvSpPr>
          <p:nvPr>
            <p:ph idx="1"/>
          </p:nvPr>
        </p:nvSpPr>
        <p:spPr>
          <a:xfrm>
            <a:off x="293077" y="1592920"/>
            <a:ext cx="11605846" cy="4931176"/>
          </a:xfrm>
        </p:spPr>
        <p:txBody>
          <a:bodyPr>
            <a:noAutofit/>
          </a:bodyPr>
          <a:lstStyle/>
          <a:p>
            <a:r>
              <a:rPr lang="en-US" sz="1800" dirty="0"/>
              <a:t>It’s compulsory for primary schools to teach Relationships Education and Health Education.</a:t>
            </a:r>
          </a:p>
          <a:p>
            <a:r>
              <a:rPr lang="en-US" sz="1800" dirty="0"/>
              <a:t>Parents do not have the right to withdraw their pupils from Relationships and Health Education, nor can they be withdrawn from topics taught as part of the science curriculum, including science topics related to puberty or sexual reproduction (Section 30). </a:t>
            </a:r>
          </a:p>
          <a:p>
            <a:r>
              <a:rPr lang="en-US" sz="1800" dirty="0"/>
              <a:t>Puberty is statutory under Health Education and has been strengthened in the 2025 guidance to include the correct names of body parts and to understand and express boundaries around these body parts. Puberty, as well as birth and reproduction, are also included in the national curriculum science (so there is no right to withdraw). </a:t>
            </a:r>
          </a:p>
          <a:p>
            <a:r>
              <a:rPr lang="en-US" sz="1800" dirty="0"/>
              <a:t>Whilst Sex Education is not compulsory in primary schools, the DfE recommends that primary schools teach Sex Education in years 5 and/or 6, in line with content about conception and birth, which forms part of the national curriculum for science.</a:t>
            </a:r>
          </a:p>
          <a:p>
            <a:r>
              <a:rPr lang="en-US" sz="1800" dirty="0"/>
              <a:t>We include non-statutory Sex Education in Year 6 (and Year 5 if required) to support schools in meeting their safeguarding duties. </a:t>
            </a:r>
          </a:p>
          <a:p>
            <a:r>
              <a:rPr lang="en-US" sz="1800" dirty="0"/>
              <a:t>Providing Sex Education lays the foundation for further learning in secondary school and helps pupils understand what sexual intercourse is, along with its potential consequences, such as pregnancy and viruses like HIV, and be clear what a healthy sexual relationship should look like. </a:t>
            </a:r>
          </a:p>
          <a:p>
            <a:r>
              <a:rPr lang="en-US" sz="1800" dirty="0"/>
              <a:t>This knowledge is an important part of enabling children to </a:t>
            </a:r>
            <a:r>
              <a:rPr lang="en-US" sz="1800" dirty="0" err="1"/>
              <a:t>recognise</a:t>
            </a:r>
            <a:r>
              <a:rPr lang="en-US" sz="1800" dirty="0"/>
              <a:t> and respond if anyone attempts to coerce them into sexual activity. </a:t>
            </a:r>
          </a:p>
          <a:p>
            <a:endParaRPr lang="en-US" sz="1800" dirty="0"/>
          </a:p>
        </p:txBody>
      </p:sp>
      <p:pic>
        <p:nvPicPr>
          <p:cNvPr id="4" name="Picture 3">
            <a:extLst>
              <a:ext uri="{FF2B5EF4-FFF2-40B4-BE49-F238E27FC236}">
                <a16:creationId xmlns:a16="http://schemas.microsoft.com/office/drawing/2014/main" id="{450344A4-20F4-7CA1-5A90-2498091AEBED}"/>
              </a:ext>
            </a:extLst>
          </p:cNvPr>
          <p:cNvPicPr>
            <a:picLocks noChangeAspect="1"/>
          </p:cNvPicPr>
          <p:nvPr/>
        </p:nvPicPr>
        <p:blipFill>
          <a:blip r:embed="rId2"/>
          <a:stretch>
            <a:fillRect/>
          </a:stretch>
        </p:blipFill>
        <p:spPr>
          <a:xfrm>
            <a:off x="7726217" y="79112"/>
            <a:ext cx="4331855" cy="870799"/>
          </a:xfrm>
          <a:prstGeom prst="rect">
            <a:avLst/>
          </a:prstGeom>
        </p:spPr>
      </p:pic>
    </p:spTree>
    <p:extLst>
      <p:ext uri="{BB962C8B-B14F-4D97-AF65-F5344CB8AC3E}">
        <p14:creationId xmlns:p14="http://schemas.microsoft.com/office/powerpoint/2010/main" val="23754673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36AD4-3FE8-9DC8-AB44-959BB78D04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4B51A3-FE6D-7739-D010-5435C2507DCA}"/>
              </a:ext>
            </a:extLst>
          </p:cNvPr>
          <p:cNvSpPr>
            <a:spLocks noGrp="1"/>
          </p:cNvSpPr>
          <p:nvPr>
            <p:ph type="title"/>
          </p:nvPr>
        </p:nvSpPr>
        <p:spPr/>
        <p:txBody>
          <a:bodyPr/>
          <a:lstStyle/>
          <a:p>
            <a:r>
              <a:rPr lang="en-GB" sz="5000" b="1" dirty="0">
                <a:solidFill>
                  <a:srgbClr val="C00000"/>
                </a:solidFill>
                <a:latin typeface="Arial"/>
                <a:cs typeface="Arial"/>
              </a:rPr>
              <a:t>Right to withdraw</a:t>
            </a:r>
            <a:endParaRPr lang="en-US" sz="5000" b="1" dirty="0">
              <a:solidFill>
                <a:srgbClr val="C00000"/>
              </a:solidFill>
              <a:latin typeface="Arial"/>
              <a:cs typeface="Arial"/>
            </a:endParaRPr>
          </a:p>
        </p:txBody>
      </p:sp>
      <p:sp>
        <p:nvSpPr>
          <p:cNvPr id="3" name="Content Placeholder 2">
            <a:extLst>
              <a:ext uri="{FF2B5EF4-FFF2-40B4-BE49-F238E27FC236}">
                <a16:creationId xmlns:a16="http://schemas.microsoft.com/office/drawing/2014/main" id="{97990D45-6A39-D760-0FDF-312EB4E1B649}"/>
              </a:ext>
            </a:extLst>
          </p:cNvPr>
          <p:cNvSpPr>
            <a:spLocks noGrp="1"/>
          </p:cNvSpPr>
          <p:nvPr>
            <p:ph idx="1"/>
          </p:nvPr>
        </p:nvSpPr>
        <p:spPr>
          <a:xfrm>
            <a:off x="383822" y="1825625"/>
            <a:ext cx="11503378" cy="4767086"/>
          </a:xfrm>
        </p:spPr>
        <p:txBody>
          <a:bodyPr>
            <a:noAutofit/>
          </a:bodyPr>
          <a:lstStyle/>
          <a:p>
            <a:r>
              <a:rPr lang="en-US" sz="2000" dirty="0"/>
              <a:t>Parents have the right to withdraw their child from some or all of Sex Education delivered as part of statutory RSE.</a:t>
            </a:r>
          </a:p>
          <a:p>
            <a:r>
              <a:rPr lang="en-US" sz="2000" dirty="0"/>
              <a:t>It should be noted that there are three lessons in SCARF that include non-statutory Sex Education, to support schools to meet pupil needs, in line with the new guiding principles laid out in the revised RSHE statutory guidance. </a:t>
            </a:r>
          </a:p>
          <a:p>
            <a:r>
              <a:rPr lang="en-US" sz="2000" dirty="0"/>
              <a:t>These lessons are in Year 6:</a:t>
            </a:r>
          </a:p>
          <a:p>
            <a:pPr lvl="1"/>
            <a:r>
              <a:rPr lang="en-US" sz="2000" dirty="0"/>
              <a:t>Making Babies</a:t>
            </a:r>
          </a:p>
          <a:p>
            <a:pPr lvl="1"/>
            <a:r>
              <a:rPr lang="en-US" sz="2000" dirty="0"/>
              <a:t>What is HIV? (OPTIONAL)</a:t>
            </a:r>
          </a:p>
          <a:p>
            <a:pPr lvl="1"/>
            <a:r>
              <a:rPr lang="en-US" sz="2000" dirty="0"/>
              <a:t>Online Sexual Content (OPTIONAL)</a:t>
            </a:r>
          </a:p>
          <a:p>
            <a:r>
              <a:rPr lang="en-US" sz="2000" dirty="0"/>
              <a:t>In the revised 2025 RSHE guidance, the DfE acknowledge that there may be a situation where the school knows that pupils have seen pornography, and which schools may feel the need to discuss online sexual content with those pupils. SCARF provides schools that have identified this need with an optional lesson to cover this content. Schools that plan to teach this lesson will inform parents of this decision and invite parents to view any relevant materials.</a:t>
            </a:r>
          </a:p>
          <a:p>
            <a:pPr marL="457200" lvl="1" indent="0">
              <a:buNone/>
            </a:pPr>
            <a:endParaRPr lang="en-US" sz="2000" dirty="0"/>
          </a:p>
        </p:txBody>
      </p:sp>
      <p:pic>
        <p:nvPicPr>
          <p:cNvPr id="4" name="Picture 3">
            <a:extLst>
              <a:ext uri="{FF2B5EF4-FFF2-40B4-BE49-F238E27FC236}">
                <a16:creationId xmlns:a16="http://schemas.microsoft.com/office/drawing/2014/main" id="{DA511E2B-C7B9-BFB7-F5C7-AFCFE52C96CD}"/>
              </a:ext>
            </a:extLst>
          </p:cNvPr>
          <p:cNvPicPr>
            <a:picLocks noChangeAspect="1"/>
          </p:cNvPicPr>
          <p:nvPr/>
        </p:nvPicPr>
        <p:blipFill>
          <a:blip r:embed="rId2"/>
          <a:stretch>
            <a:fillRect/>
          </a:stretch>
        </p:blipFill>
        <p:spPr>
          <a:xfrm>
            <a:off x="7726217" y="79112"/>
            <a:ext cx="4331855" cy="870799"/>
          </a:xfrm>
          <a:prstGeom prst="rect">
            <a:avLst/>
          </a:prstGeom>
        </p:spPr>
      </p:pic>
    </p:spTree>
    <p:extLst>
      <p:ext uri="{BB962C8B-B14F-4D97-AF65-F5344CB8AC3E}">
        <p14:creationId xmlns:p14="http://schemas.microsoft.com/office/powerpoint/2010/main" val="17934037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24550" y="2224638"/>
            <a:ext cx="1377815" cy="4627265"/>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2224638"/>
            <a:ext cx="1579001" cy="4633362"/>
          </a:xfrm>
          <a:prstGeom prst="rect">
            <a:avLst/>
          </a:prstGeom>
        </p:spPr>
      </p:pic>
      <p:sp>
        <p:nvSpPr>
          <p:cNvPr id="2" name="Title 1"/>
          <p:cNvSpPr>
            <a:spLocks noGrp="1"/>
          </p:cNvSpPr>
          <p:nvPr>
            <p:ph type="title"/>
          </p:nvPr>
        </p:nvSpPr>
        <p:spPr/>
        <p:txBody>
          <a:bodyPr>
            <a:normAutofit/>
          </a:bodyPr>
          <a:lstStyle/>
          <a:p>
            <a:r>
              <a:rPr lang="en-GB" sz="5000" b="1" dirty="0">
                <a:solidFill>
                  <a:srgbClr val="C00000"/>
                </a:solidFill>
                <a:latin typeface="Arial"/>
                <a:cs typeface="Arial"/>
              </a:rPr>
              <a:t>Our role as parents </a:t>
            </a:r>
          </a:p>
        </p:txBody>
      </p:sp>
      <p:sp>
        <p:nvSpPr>
          <p:cNvPr id="3" name="Content Placeholder 2"/>
          <p:cNvSpPr>
            <a:spLocks noGrp="1"/>
          </p:cNvSpPr>
          <p:nvPr>
            <p:ph idx="1"/>
          </p:nvPr>
        </p:nvSpPr>
        <p:spPr>
          <a:xfrm>
            <a:off x="1911927" y="1841954"/>
            <a:ext cx="7980218" cy="4351338"/>
          </a:xfrm>
        </p:spPr>
        <p:txBody>
          <a:bodyPr vert="horz" lIns="91440" tIns="45720" rIns="91440" bIns="45720" rtlCol="0" anchor="t">
            <a:noAutofit/>
          </a:bodyPr>
          <a:lstStyle/>
          <a:p>
            <a:pPr marL="0" indent="0">
              <a:lnSpc>
                <a:spcPct val="100000"/>
              </a:lnSpc>
              <a:spcBef>
                <a:spcPct val="20000"/>
              </a:spcBef>
              <a:spcAft>
                <a:spcPct val="0"/>
              </a:spcAft>
              <a:buNone/>
            </a:pPr>
            <a:r>
              <a:rPr lang="en-GB" sz="3000" kern="0" dirty="0">
                <a:solidFill>
                  <a:srgbClr val="000000"/>
                </a:solidFill>
                <a:latin typeface="Arial"/>
                <a:ea typeface="+mn-lt"/>
                <a:cs typeface="Arial"/>
              </a:rPr>
              <a:t>DfE RSHE Statutory Guidance (2025)</a:t>
            </a:r>
            <a:endParaRPr lang="en-US" sz="3000" dirty="0">
              <a:solidFill>
                <a:srgbClr val="000000"/>
              </a:solidFill>
              <a:latin typeface="Arial"/>
              <a:ea typeface="+mn-lt"/>
              <a:cs typeface="Arial"/>
            </a:endParaRPr>
          </a:p>
          <a:p>
            <a:pPr marL="0" indent="0">
              <a:lnSpc>
                <a:spcPct val="100000"/>
              </a:lnSpc>
              <a:spcBef>
                <a:spcPct val="20000"/>
              </a:spcBef>
              <a:spcAft>
                <a:spcPct val="0"/>
              </a:spcAft>
              <a:buNone/>
            </a:pPr>
            <a:r>
              <a:rPr lang="en-GB" sz="3000" kern="0" dirty="0">
                <a:solidFill>
                  <a:srgbClr val="000000"/>
                </a:solidFill>
                <a:latin typeface="Arial"/>
                <a:ea typeface="+mn-lt"/>
                <a:cs typeface="Arial"/>
              </a:rPr>
              <a:t>Paragraph 31:</a:t>
            </a:r>
          </a:p>
          <a:p>
            <a:pPr marL="0" indent="0">
              <a:lnSpc>
                <a:spcPct val="100000"/>
              </a:lnSpc>
              <a:spcBef>
                <a:spcPct val="20000"/>
              </a:spcBef>
              <a:spcAft>
                <a:spcPct val="0"/>
              </a:spcAft>
              <a:buNone/>
            </a:pPr>
            <a:r>
              <a:rPr lang="en-GB" sz="3000" i="1" kern="0" dirty="0">
                <a:solidFill>
                  <a:srgbClr val="000000"/>
                </a:solidFill>
                <a:latin typeface="Arial"/>
                <a:ea typeface="+mn-lt"/>
                <a:cs typeface="Arial"/>
              </a:rPr>
              <a:t>"Primary schools should... include offering parents support in talking to their children about sex education and how to link this with what is being taught in school ..."</a:t>
            </a:r>
            <a:endParaRPr lang="en-US" sz="3000" i="1" dirty="0">
              <a:latin typeface="Arial"/>
              <a:ea typeface="Calibri"/>
              <a:cs typeface="Arial"/>
            </a:endParaRPr>
          </a:p>
          <a:p>
            <a:endParaRPr lang="en-US" dirty="0"/>
          </a:p>
          <a:p>
            <a:pPr marL="0" indent="0">
              <a:buNone/>
            </a:pPr>
            <a:endParaRPr lang="en-GB" dirty="0"/>
          </a:p>
        </p:txBody>
      </p:sp>
      <p:pic>
        <p:nvPicPr>
          <p:cNvPr id="7" name="Pictur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918164" y="0"/>
            <a:ext cx="3273836" cy="798645"/>
          </a:xfrm>
          <a:prstGeom prst="rect">
            <a:avLst/>
          </a:prstGeom>
        </p:spPr>
      </p:pic>
      <p:pic>
        <p:nvPicPr>
          <p:cNvPr id="8" name="Picture 7">
            <a:extLst>
              <a:ext uri="{FF2B5EF4-FFF2-40B4-BE49-F238E27FC236}">
                <a16:creationId xmlns:a16="http://schemas.microsoft.com/office/drawing/2014/main" id="{C392E52C-87E8-4EA5-BE88-D290960B6D11}"/>
              </a:ext>
            </a:extLst>
          </p:cNvPr>
          <p:cNvPicPr>
            <a:picLocks noChangeAspect="1"/>
          </p:cNvPicPr>
          <p:nvPr/>
        </p:nvPicPr>
        <p:blipFill>
          <a:blip r:embed="rId6"/>
          <a:stretch>
            <a:fillRect/>
          </a:stretch>
        </p:blipFill>
        <p:spPr>
          <a:xfrm>
            <a:off x="7726217" y="79112"/>
            <a:ext cx="4331855" cy="870799"/>
          </a:xfrm>
          <a:prstGeom prst="rect">
            <a:avLst/>
          </a:prstGeom>
        </p:spPr>
      </p:pic>
    </p:spTree>
    <p:extLst>
      <p:ext uri="{BB962C8B-B14F-4D97-AF65-F5344CB8AC3E}">
        <p14:creationId xmlns:p14="http://schemas.microsoft.com/office/powerpoint/2010/main" val="37292586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618" y="3043373"/>
            <a:ext cx="4859010" cy="591090"/>
          </a:xfrm>
        </p:spPr>
        <p:txBody>
          <a:bodyPr vert="horz" lIns="91440" tIns="45720" rIns="91440" bIns="45720" rtlCol="0" anchor="ctr">
            <a:noAutofit/>
          </a:bodyPr>
          <a:lstStyle/>
          <a:p>
            <a:r>
              <a:rPr lang="en-US" sz="3200" dirty="0">
                <a:latin typeface="Calibri"/>
                <a:ea typeface="Calibri"/>
                <a:cs typeface="Calibri"/>
                <a:hlinkClick r:id="rId3"/>
              </a:rPr>
              <a:t>BBC Teach Operation Ouch</a:t>
            </a:r>
            <a:endParaRPr lang="en-GB" sz="3200">
              <a:latin typeface="Calibri"/>
              <a:ea typeface="Calibri"/>
              <a:cs typeface="Calibri"/>
            </a:endParaRPr>
          </a:p>
        </p:txBody>
      </p:sp>
      <p:pic>
        <p:nvPicPr>
          <p:cNvPr id="5" name="Picture 4"/>
          <p:cNvPicPr>
            <a:picLocks noChangeAspect="1"/>
          </p:cNvPicPr>
          <p:nvPr/>
        </p:nvPicPr>
        <p:blipFill rotWithShape="1">
          <a:blip r:embed="rId4"/>
          <a:srcRect l="22012" t="36349" r="28054" b="9046"/>
          <a:stretch/>
        </p:blipFill>
        <p:spPr>
          <a:xfrm>
            <a:off x="6629398" y="837892"/>
            <a:ext cx="3537286" cy="2174776"/>
          </a:xfrm>
          <a:prstGeom prst="rect">
            <a:avLst/>
          </a:prstGeom>
        </p:spPr>
      </p:pic>
      <p:sp>
        <p:nvSpPr>
          <p:cNvPr id="6" name="TextBox 5"/>
          <p:cNvSpPr txBox="1"/>
          <p:nvPr/>
        </p:nvSpPr>
        <p:spPr>
          <a:xfrm>
            <a:off x="7164651" y="3002899"/>
            <a:ext cx="4451684" cy="584775"/>
          </a:xfrm>
          <a:prstGeom prst="rect">
            <a:avLst/>
          </a:prstGeom>
          <a:noFill/>
        </p:spPr>
        <p:txBody>
          <a:bodyPr wrap="square" lIns="91440" tIns="45720" rIns="91440" bIns="45720" rtlCol="0" anchor="t">
            <a:spAutoFit/>
          </a:bodyPr>
          <a:lstStyle/>
          <a:p>
            <a:r>
              <a:rPr lang="en-US" sz="3200" dirty="0">
                <a:hlinkClick r:id="rId5"/>
              </a:rPr>
              <a:t>Amaze Junior</a:t>
            </a:r>
            <a:endParaRPr lang="en-GB" sz="3200" dirty="0"/>
          </a:p>
        </p:txBody>
      </p:sp>
      <p:pic>
        <p:nvPicPr>
          <p:cNvPr id="7" name="Picture 6"/>
          <p:cNvPicPr>
            <a:picLocks noChangeAspect="1"/>
          </p:cNvPicPr>
          <p:nvPr/>
        </p:nvPicPr>
        <p:blipFill rotWithShape="1">
          <a:blip r:embed="rId6"/>
          <a:srcRect l="24847" t="20230" r="35296" b="43644"/>
          <a:stretch/>
        </p:blipFill>
        <p:spPr>
          <a:xfrm>
            <a:off x="476250" y="4049072"/>
            <a:ext cx="3850105" cy="1961928"/>
          </a:xfrm>
          <a:prstGeom prst="rect">
            <a:avLst/>
          </a:prstGeom>
        </p:spPr>
      </p:pic>
      <p:sp>
        <p:nvSpPr>
          <p:cNvPr id="9" name="TextBox 8"/>
          <p:cNvSpPr txBox="1"/>
          <p:nvPr/>
        </p:nvSpPr>
        <p:spPr>
          <a:xfrm>
            <a:off x="1163464" y="6074407"/>
            <a:ext cx="4451684" cy="584775"/>
          </a:xfrm>
          <a:prstGeom prst="rect">
            <a:avLst/>
          </a:prstGeom>
          <a:noFill/>
        </p:spPr>
        <p:txBody>
          <a:bodyPr wrap="square" lIns="91440" tIns="45720" rIns="91440" bIns="45720" rtlCol="0" anchor="t">
            <a:spAutoFit/>
          </a:bodyPr>
          <a:lstStyle/>
          <a:p>
            <a:r>
              <a:rPr lang="en-US" sz="3200" dirty="0">
                <a:hlinkClick r:id="rId7"/>
              </a:rPr>
              <a:t>Sarah Sproule</a:t>
            </a:r>
            <a:endParaRPr lang="en-GB" sz="3200" dirty="0"/>
          </a:p>
        </p:txBody>
      </p:sp>
      <p:pic>
        <p:nvPicPr>
          <p:cNvPr id="10" name="Picture 9"/>
          <p:cNvPicPr>
            <a:picLocks noChangeAspect="1"/>
          </p:cNvPicPr>
          <p:nvPr/>
        </p:nvPicPr>
        <p:blipFill rotWithShape="1">
          <a:blip r:embed="rId8"/>
          <a:srcRect l="20718" t="14638" r="14183" b="38980"/>
          <a:stretch/>
        </p:blipFill>
        <p:spPr>
          <a:xfrm>
            <a:off x="5715000" y="3898232"/>
            <a:ext cx="4860758" cy="1947065"/>
          </a:xfrm>
          <a:prstGeom prst="rect">
            <a:avLst/>
          </a:prstGeom>
        </p:spPr>
      </p:pic>
      <p:sp>
        <p:nvSpPr>
          <p:cNvPr id="11" name="TextBox 10"/>
          <p:cNvSpPr txBox="1"/>
          <p:nvPr/>
        </p:nvSpPr>
        <p:spPr>
          <a:xfrm>
            <a:off x="6310923" y="5966066"/>
            <a:ext cx="4451684" cy="584775"/>
          </a:xfrm>
          <a:prstGeom prst="rect">
            <a:avLst/>
          </a:prstGeom>
          <a:noFill/>
        </p:spPr>
        <p:txBody>
          <a:bodyPr wrap="square" lIns="91440" tIns="45720" rIns="91440" bIns="45720" rtlCol="0" anchor="t">
            <a:spAutoFit/>
          </a:bodyPr>
          <a:lstStyle/>
          <a:p>
            <a:r>
              <a:rPr lang="en-US" sz="3200" dirty="0">
                <a:hlinkClick r:id="rId9"/>
              </a:rPr>
              <a:t>Outspoken Sex Ed</a:t>
            </a:r>
            <a:endParaRPr lang="en-GB" sz="3200" dirty="0"/>
          </a:p>
        </p:txBody>
      </p:sp>
      <p:pic>
        <p:nvPicPr>
          <p:cNvPr id="3" name="Picture 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75465" y="604443"/>
            <a:ext cx="4855964" cy="2440327"/>
          </a:xfrm>
          <a:prstGeom prst="rect">
            <a:avLst/>
          </a:prstGeom>
        </p:spPr>
      </p:pic>
    </p:spTree>
    <p:extLst>
      <p:ext uri="{BB962C8B-B14F-4D97-AF65-F5344CB8AC3E}">
        <p14:creationId xmlns:p14="http://schemas.microsoft.com/office/powerpoint/2010/main" val="10508305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ヒラギノ角ゴ Pro W3"/>
        <a:cs typeface="ヒラギノ角ゴ Pro W3"/>
      </a:majorFont>
      <a:minorFont>
        <a:latin typeface="Arial"/>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ヒラギノ角ゴ Pro W3" charset="0"/>
            <a:cs typeface="ヒラギノ角ゴ Pro W3"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ヒラギノ角ゴ Pro W3" charset="0"/>
            <a:cs typeface="ヒラギノ角ゴ Pro W3"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c5481ba-bc5c-45f2-bba6-bbcbe5673657" xsi:nil="true"/>
    <lcf76f155ced4ddcb4097134ff3c332f xmlns="aadeb1ec-6715-48bc-9c70-33cfa23bdb5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F83E0E91F2ABB4F931E70DF3C1DC1EC" ma:contentTypeVersion="13" ma:contentTypeDescription="Create a new document." ma:contentTypeScope="" ma:versionID="717d61e4b3b37a2b6544b0823494dea6">
  <xsd:schema xmlns:xsd="http://www.w3.org/2001/XMLSchema" xmlns:xs="http://www.w3.org/2001/XMLSchema" xmlns:p="http://schemas.microsoft.com/office/2006/metadata/properties" xmlns:ns2="aadeb1ec-6715-48bc-9c70-33cfa23bdb55" xmlns:ns3="5c5481ba-bc5c-45f2-bba6-bbcbe5673657" targetNamespace="http://schemas.microsoft.com/office/2006/metadata/properties" ma:root="true" ma:fieldsID="6b37159a779565fd9083cd3db31f62fd" ns2:_="" ns3:_="">
    <xsd:import namespace="aadeb1ec-6715-48bc-9c70-33cfa23bdb55"/>
    <xsd:import namespace="5c5481ba-bc5c-45f2-bba6-bbcbe567365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DateTake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deb1ec-6715-48bc-9c70-33cfa23bdb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ddcdffb-95ca-4299-aee8-eb0beb8641c2"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c5481ba-bc5c-45f2-bba6-bbcbe5673657"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bfea0c4e-f7fe-4e7f-84c9-f68daa13efb5}" ma:internalName="TaxCatchAll" ma:showField="CatchAllData" ma:web="5c5481ba-bc5c-45f2-bba6-bbcbe567365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4F6371-614F-46BE-B6F7-DEC182A681A2}">
  <ds:schemaRefs>
    <ds:schemaRef ds:uri="http://purl.org/dc/dcmitype/"/>
    <ds:schemaRef ds:uri="http://schemas.microsoft.com/office/2006/metadata/properties"/>
    <ds:schemaRef ds:uri="http://schemas.openxmlformats.org/package/2006/metadata/core-properties"/>
    <ds:schemaRef ds:uri="22655184-44e4-4c56-951d-68beb7057360"/>
    <ds:schemaRef ds:uri="9a392836-2696-4b5d-9a22-ce2fe34c335c"/>
    <ds:schemaRef ds:uri="http://schemas.microsoft.com/office/2006/documentManagement/types"/>
    <ds:schemaRef ds:uri="http://www.w3.org/XML/1998/namespace"/>
    <ds:schemaRef ds:uri="http://schemas.microsoft.com/office/infopath/2007/PartnerControls"/>
    <ds:schemaRef ds:uri="http://purl.org/dc/terms/"/>
    <ds:schemaRef ds:uri="http://purl.org/dc/elements/1.1/"/>
    <ds:schemaRef ds:uri="5c5481ba-bc5c-45f2-bba6-bbcbe5673657"/>
    <ds:schemaRef ds:uri="aadeb1ec-6715-48bc-9c70-33cfa23bdb55"/>
  </ds:schemaRefs>
</ds:datastoreItem>
</file>

<file path=customXml/itemProps2.xml><?xml version="1.0" encoding="utf-8"?>
<ds:datastoreItem xmlns:ds="http://schemas.openxmlformats.org/officeDocument/2006/customXml" ds:itemID="{47159CB2-F9BB-4DFC-87AC-6EBC3BEE67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deb1ec-6715-48bc-9c70-33cfa23bdb55"/>
    <ds:schemaRef ds:uri="5c5481ba-bc5c-45f2-bba6-bbcbe567365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FC8DD17-5DFB-4787-BDD1-9C67C11BF19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33496</TotalTime>
  <Words>2733</Words>
  <Application>Microsoft Office PowerPoint</Application>
  <PresentationFormat>Widescreen</PresentationFormat>
  <Paragraphs>255</Paragraphs>
  <Slides>37</Slides>
  <Notes>22</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37</vt:i4>
      </vt:variant>
    </vt:vector>
  </HeadingPairs>
  <TitlesOfParts>
    <vt:vector size="42" baseType="lpstr">
      <vt:lpstr>Arial</vt:lpstr>
      <vt:lpstr>Calibri</vt:lpstr>
      <vt:lpstr>Calibri Light</vt:lpstr>
      <vt:lpstr>Office Theme</vt:lpstr>
      <vt:lpstr>1_Blank Presentation</vt:lpstr>
      <vt:lpstr> Supporting great learning - every 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Reception Class content</vt:lpstr>
      <vt:lpstr>PowerPoint Presentation</vt:lpstr>
      <vt:lpstr>Year 1 content</vt:lpstr>
      <vt:lpstr>PowerPoint Presentation</vt:lpstr>
      <vt:lpstr>Year 2 content</vt:lpstr>
      <vt:lpstr>PowerPoint Presentation</vt:lpstr>
      <vt:lpstr>PowerPoint Presentation</vt:lpstr>
      <vt:lpstr>Year 3 content</vt:lpstr>
      <vt:lpstr>PowerPoint Presentation</vt:lpstr>
      <vt:lpstr>PowerPoint Presentation</vt:lpstr>
      <vt:lpstr>Year 4 content</vt:lpstr>
      <vt:lpstr>PowerPoint Presentation</vt:lpstr>
      <vt:lpstr>PowerPoint Presentation</vt:lpstr>
      <vt:lpstr>Year 5 content</vt:lpstr>
      <vt:lpstr>PowerPoint Presentation</vt:lpstr>
      <vt:lpstr>PowerPoint Presentation</vt:lpstr>
      <vt:lpstr>Year 6 content</vt:lpstr>
      <vt:lpstr>PowerPoint Presentation</vt:lpstr>
      <vt:lpstr>PowerPoint Presentation</vt:lpstr>
      <vt:lpstr>Right to withdraw</vt:lpstr>
      <vt:lpstr>Right to withdraw</vt:lpstr>
      <vt:lpstr>Our role as parents </vt:lpstr>
      <vt:lpstr>BBC Teach Operation Ouch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Getting ready for statutory Relationships Education</dc:title>
  <dc:creator>Lisa Handy</dc:creator>
  <cp:lastModifiedBy>Holly Carter</cp:lastModifiedBy>
  <cp:revision>497</cp:revision>
  <cp:lastPrinted>2019-10-09T15:30:15Z</cp:lastPrinted>
  <dcterms:created xsi:type="dcterms:W3CDTF">2018-10-07T20:14:31Z</dcterms:created>
  <dcterms:modified xsi:type="dcterms:W3CDTF">2026-04-30T20:47:38Z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0x0101001F83E0E91F2ABB4F931E70DF3C1DC1EC</vt:lpwstr>
  </property>
  <property fmtid="{D5CDD505-2E9C-101B-9397-08002B2CF9AE}" pid="3" name="MediaServiceImageTags">
    <vt:lpwstr/>
  </property>
</Properties>
</file>